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27"/>
  </p:notesMasterIdLst>
  <p:handoutMasterIdLst>
    <p:handoutMasterId r:id="rId128"/>
  </p:handoutMasterIdLst>
  <p:sldIdLst>
    <p:sldId id="1346" r:id="rId2"/>
    <p:sldId id="1848" r:id="rId3"/>
    <p:sldId id="1846" r:id="rId4"/>
    <p:sldId id="1814" r:id="rId5"/>
    <p:sldId id="1677" r:id="rId6"/>
    <p:sldId id="1815" r:id="rId7"/>
    <p:sldId id="1823" r:id="rId8"/>
    <p:sldId id="1816" r:id="rId9"/>
    <p:sldId id="1817" r:id="rId10"/>
    <p:sldId id="1684" r:id="rId11"/>
    <p:sldId id="1685" r:id="rId12"/>
    <p:sldId id="1686" r:id="rId13"/>
    <p:sldId id="1687" r:id="rId14"/>
    <p:sldId id="1730" r:id="rId15"/>
    <p:sldId id="1731" r:id="rId16"/>
    <p:sldId id="1732" r:id="rId17"/>
    <p:sldId id="1733" r:id="rId18"/>
    <p:sldId id="1688" r:id="rId19"/>
    <p:sldId id="1689" r:id="rId20"/>
    <p:sldId id="1734" r:id="rId21"/>
    <p:sldId id="1735" r:id="rId22"/>
    <p:sldId id="1736" r:id="rId23"/>
    <p:sldId id="1737" r:id="rId24"/>
    <p:sldId id="1738" r:id="rId25"/>
    <p:sldId id="1739" r:id="rId26"/>
    <p:sldId id="1740" r:id="rId27"/>
    <p:sldId id="1719" r:id="rId28"/>
    <p:sldId id="1720" r:id="rId29"/>
    <p:sldId id="1721" r:id="rId30"/>
    <p:sldId id="1722" r:id="rId31"/>
    <p:sldId id="1723" r:id="rId32"/>
    <p:sldId id="1724" r:id="rId33"/>
    <p:sldId id="1725" r:id="rId34"/>
    <p:sldId id="1726" r:id="rId35"/>
    <p:sldId id="1727" r:id="rId36"/>
    <p:sldId id="1728" r:id="rId37"/>
    <p:sldId id="1729" r:id="rId38"/>
    <p:sldId id="1824" r:id="rId39"/>
    <p:sldId id="1806" r:id="rId40"/>
    <p:sldId id="1822" r:id="rId41"/>
    <p:sldId id="1811" r:id="rId42"/>
    <p:sldId id="1821" r:id="rId43"/>
    <p:sldId id="1819" r:id="rId44"/>
    <p:sldId id="1820" r:id="rId45"/>
    <p:sldId id="1818" r:id="rId46"/>
    <p:sldId id="1812" r:id="rId47"/>
    <p:sldId id="1813" r:id="rId48"/>
    <p:sldId id="1690" r:id="rId49"/>
    <p:sldId id="1691" r:id="rId50"/>
    <p:sldId id="1679" r:id="rId51"/>
    <p:sldId id="1680" r:id="rId52"/>
    <p:sldId id="1681" r:id="rId53"/>
    <p:sldId id="1743" r:id="rId54"/>
    <p:sldId id="1744" r:id="rId55"/>
    <p:sldId id="1745" r:id="rId56"/>
    <p:sldId id="1746" r:id="rId57"/>
    <p:sldId id="1747" r:id="rId58"/>
    <p:sldId id="1748" r:id="rId59"/>
    <p:sldId id="1749" r:id="rId60"/>
    <p:sldId id="1795" r:id="rId61"/>
    <p:sldId id="1796" r:id="rId62"/>
    <p:sldId id="1797" r:id="rId63"/>
    <p:sldId id="1798" r:id="rId64"/>
    <p:sldId id="1799" r:id="rId65"/>
    <p:sldId id="1800" r:id="rId66"/>
    <p:sldId id="1801" r:id="rId67"/>
    <p:sldId id="1802" r:id="rId68"/>
    <p:sldId id="1803" r:id="rId69"/>
    <p:sldId id="1692" r:id="rId70"/>
    <p:sldId id="1693" r:id="rId71"/>
    <p:sldId id="1694" r:id="rId72"/>
    <p:sldId id="1695" r:id="rId73"/>
    <p:sldId id="1696" r:id="rId74"/>
    <p:sldId id="1697" r:id="rId75"/>
    <p:sldId id="1698" r:id="rId76"/>
    <p:sldId id="1699" r:id="rId77"/>
    <p:sldId id="1700" r:id="rId78"/>
    <p:sldId id="1701" r:id="rId79"/>
    <p:sldId id="1762" r:id="rId80"/>
    <p:sldId id="1682" r:id="rId81"/>
    <p:sldId id="1741" r:id="rId82"/>
    <p:sldId id="1742" r:id="rId83"/>
    <p:sldId id="1750" r:id="rId84"/>
    <p:sldId id="1751" r:id="rId85"/>
    <p:sldId id="1752" r:id="rId86"/>
    <p:sldId id="1753" r:id="rId87"/>
    <p:sldId id="1754" r:id="rId88"/>
    <p:sldId id="1755" r:id="rId89"/>
    <p:sldId id="1756" r:id="rId90"/>
    <p:sldId id="1757" r:id="rId91"/>
    <p:sldId id="1758" r:id="rId92"/>
    <p:sldId id="1759" r:id="rId93"/>
    <p:sldId id="1760" r:id="rId94"/>
    <p:sldId id="1761" r:id="rId95"/>
    <p:sldId id="1841" r:id="rId96"/>
    <p:sldId id="1843" r:id="rId97"/>
    <p:sldId id="1844" r:id="rId98"/>
    <p:sldId id="1845" r:id="rId99"/>
    <p:sldId id="1702" r:id="rId100"/>
    <p:sldId id="1703" r:id="rId101"/>
    <p:sldId id="1704" r:id="rId102"/>
    <p:sldId id="1705" r:id="rId103"/>
    <p:sldId id="1706" r:id="rId104"/>
    <p:sldId id="1707" r:id="rId105"/>
    <p:sldId id="1708" r:id="rId106"/>
    <p:sldId id="1825" r:id="rId107"/>
    <p:sldId id="1709" r:id="rId108"/>
    <p:sldId id="1710" r:id="rId109"/>
    <p:sldId id="1763" r:id="rId110"/>
    <p:sldId id="1764" r:id="rId111"/>
    <p:sldId id="1805" r:id="rId112"/>
    <p:sldId id="1711" r:id="rId113"/>
    <p:sldId id="1712" r:id="rId114"/>
    <p:sldId id="1835" r:id="rId115"/>
    <p:sldId id="1837" r:id="rId116"/>
    <p:sldId id="1838" r:id="rId117"/>
    <p:sldId id="1839" r:id="rId118"/>
    <p:sldId id="1840" r:id="rId119"/>
    <p:sldId id="1713" r:id="rId120"/>
    <p:sldId id="1714" r:id="rId121"/>
    <p:sldId id="1715" r:id="rId122"/>
    <p:sldId id="1716" r:id="rId123"/>
    <p:sldId id="1717" r:id="rId124"/>
    <p:sldId id="1718" r:id="rId125"/>
    <p:sldId id="1430" r:id="rId126"/>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A00"/>
    <a:srgbClr val="3366FF"/>
    <a:srgbClr val="0000CC"/>
    <a:srgbClr val="6699FF"/>
    <a:srgbClr val="000066"/>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4" autoAdjust="0"/>
    <p:restoredTop sz="92346" autoAdjust="0"/>
  </p:normalViewPr>
  <p:slideViewPr>
    <p:cSldViewPr snapToGrid="0">
      <p:cViewPr varScale="1">
        <p:scale>
          <a:sx n="68" d="100"/>
          <a:sy n="68" d="100"/>
        </p:scale>
        <p:origin x="144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2832" y="2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3B4577F0-ED67-4FFE-A316-3B3AEC2EA4D6}" type="slidenum">
              <a:rPr lang="en-US" altLang="zh-CN"/>
              <a:t>‹#›</a:t>
            </a:fld>
            <a:endParaRPr lang="en-US" altLang="zh-CN"/>
          </a:p>
        </p:txBody>
      </p:sp>
    </p:spTree>
    <p:extLst>
      <p:ext uri="{BB962C8B-B14F-4D97-AF65-F5344CB8AC3E}">
        <p14:creationId xmlns:p14="http://schemas.microsoft.com/office/powerpoint/2010/main" val="1235203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E46A9642-FD4A-45CC-9F4F-8E10AB9AB4AA}" type="slidenum">
              <a:rPr lang="en-US" altLang="zh-CN"/>
              <a:t>‹#›</a:t>
            </a:fld>
            <a:endParaRPr lang="en-US" altLang="zh-CN"/>
          </a:p>
        </p:txBody>
      </p:sp>
    </p:spTree>
    <p:extLst>
      <p:ext uri="{BB962C8B-B14F-4D97-AF65-F5344CB8AC3E}">
        <p14:creationId xmlns:p14="http://schemas.microsoft.com/office/powerpoint/2010/main" val="20605539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t>1</a:t>
            </a:fld>
            <a:endParaRPr lang="en-US" altLang="zh-CN"/>
          </a:p>
        </p:txBody>
      </p:sp>
    </p:spTree>
    <p:extLst>
      <p:ext uri="{BB962C8B-B14F-4D97-AF65-F5344CB8AC3E}">
        <p14:creationId xmlns:p14="http://schemas.microsoft.com/office/powerpoint/2010/main" val="419234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169AFD4-99EB-4DA5-BF54-07AA8243D855}" type="slidenum">
              <a:rPr lang="zh-CN" altLang="en-US"/>
              <a:t>52</a:t>
            </a:fld>
            <a:endParaRPr lang="en-US" altLang="zh-CN"/>
          </a:p>
        </p:txBody>
      </p:sp>
      <p:sp>
        <p:nvSpPr>
          <p:cNvPr id="463874" name="Rectangle 2"/>
          <p:cNvSpPr>
            <a:spLocks noGrp="1" noRot="1" noChangeAspect="1" noChangeArrowheads="1" noTextEdit="1"/>
          </p:cNvSpPr>
          <p:nvPr>
            <p:ph type="sldImg"/>
          </p:nvPr>
        </p:nvSpPr>
        <p:spPr/>
      </p:sp>
      <p:sp>
        <p:nvSpPr>
          <p:cNvPr id="463875" name="Rectangle 3"/>
          <p:cNvSpPr>
            <a:spLocks noGrp="1" noChangeArrowheads="1"/>
          </p:cNvSpPr>
          <p:nvPr>
            <p:ph type="body" idx="1"/>
          </p:nvPr>
        </p:nvSpPr>
        <p:spPr/>
        <p:txBody>
          <a:bodyPr/>
          <a:lstStyle/>
          <a:p>
            <a:r>
              <a:rPr lang="zh-CN" altLang="en-US"/>
              <a:t>问题：</a:t>
            </a:r>
            <a:r>
              <a:rPr lang="en-US" altLang="zh-CN"/>
              <a:t>SAM</a:t>
            </a:r>
            <a:r>
              <a:rPr lang="zh-CN" altLang="en-US"/>
              <a:t>中为什么一个帐号有两条密码记录？</a:t>
            </a:r>
            <a:r>
              <a:rPr lang="en-US" altLang="zh-CN"/>
              <a:t>NT</a:t>
            </a:r>
            <a:r>
              <a:rPr lang="zh-CN" altLang="en-US"/>
              <a:t>哈希表示比</a:t>
            </a:r>
            <a:r>
              <a:rPr lang="en-US" altLang="zh-CN"/>
              <a:t>LM</a:t>
            </a:r>
            <a:r>
              <a:rPr lang="zh-CN" altLang="en-US"/>
              <a:t>表示的安全性高，但为了后向兼容性，保留了</a:t>
            </a:r>
            <a:r>
              <a:rPr lang="en-US" altLang="zh-CN"/>
              <a:t>LM</a:t>
            </a:r>
            <a:r>
              <a:rPr lang="zh-CN" altLang="en-US"/>
              <a:t>表示。</a:t>
            </a:r>
          </a:p>
          <a:p>
            <a:r>
              <a:rPr lang="zh-CN" altLang="en-US"/>
              <a:t>要给学生强调：</a:t>
            </a:r>
            <a:r>
              <a:rPr lang="en-US" altLang="zh-CN"/>
              <a:t>LM</a:t>
            </a:r>
            <a:r>
              <a:rPr lang="zh-CN" altLang="en-US"/>
              <a:t>既不是哈希也不是一个加密后的密码，只是一个加密后的固定的十六进制数，密码作为这个十六进制数的密钥。</a:t>
            </a:r>
            <a:endParaRPr lang="en-US" altLang="zh-CN"/>
          </a:p>
          <a:p>
            <a:r>
              <a:rPr lang="en-US" altLang="zh-CN"/>
              <a:t>LM</a:t>
            </a:r>
            <a:r>
              <a:rPr lang="zh-CN" altLang="en-US"/>
              <a:t>的脆弱性在于：字符串被分割成两个</a:t>
            </a:r>
            <a:r>
              <a:rPr lang="en-US" altLang="zh-CN"/>
              <a:t>7</a:t>
            </a:r>
            <a:r>
              <a:rPr lang="zh-CN" altLang="en-US"/>
              <a:t>位字符分别处理。猜解两个</a:t>
            </a:r>
            <a:r>
              <a:rPr lang="en-US" altLang="zh-CN"/>
              <a:t>7</a:t>
            </a:r>
            <a:r>
              <a:rPr lang="zh-CN" altLang="en-US"/>
              <a:t>位密码比猜解一个</a:t>
            </a:r>
            <a:r>
              <a:rPr lang="en-US" altLang="zh-CN"/>
              <a:t>14</a:t>
            </a:r>
            <a:r>
              <a:rPr lang="zh-CN" altLang="en-US"/>
              <a:t>位密码要简单得多。</a:t>
            </a:r>
            <a:endParaRPr lang="en-US" altLang="zh-CN"/>
          </a:p>
        </p:txBody>
      </p:sp>
    </p:spTree>
    <p:extLst>
      <p:ext uri="{BB962C8B-B14F-4D97-AF65-F5344CB8AC3E}">
        <p14:creationId xmlns:p14="http://schemas.microsoft.com/office/powerpoint/2010/main" val="201930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Grp="1" noChangeArrowheads="1"/>
          </p:cNvSpPr>
          <p:nvPr>
            <p:ph type="dt" sz="quarter" idx="1"/>
          </p:nvPr>
        </p:nvSpPr>
        <p:spPr>
          <a:noFill/>
          <a:ln>
            <a:miter lim="800000"/>
          </a:ln>
        </p:spPr>
        <p:txBody>
          <a:bodyPr/>
          <a:lstStyle/>
          <a:p>
            <a:fld id="{6FBB3A12-C329-4955-9FF7-EDB252C428B4}" type="datetime1">
              <a:rPr lang="zh-CN" altLang="en-US">
                <a:ea typeface="宋体" panose="02010600030101010101" pitchFamily="2" charset="-122"/>
              </a:rPr>
              <a:t>2022/11/4</a:t>
            </a:fld>
            <a:endParaRPr lang="en-US" altLang="zh-CN">
              <a:ea typeface="宋体" panose="02010600030101010101" pitchFamily="2" charset="-122"/>
            </a:endParaRPr>
          </a:p>
        </p:txBody>
      </p:sp>
      <p:sp>
        <p:nvSpPr>
          <p:cNvPr id="148483" name="Rectangle 7"/>
          <p:cNvSpPr>
            <a:spLocks noGrp="1" noChangeArrowheads="1"/>
          </p:cNvSpPr>
          <p:nvPr>
            <p:ph type="sldNum" sz="quarter" idx="5"/>
          </p:nvPr>
        </p:nvSpPr>
        <p:spPr>
          <a:noFill/>
          <a:ln>
            <a:miter lim="800000"/>
          </a:ln>
        </p:spPr>
        <p:txBody>
          <a:bodyPr/>
          <a:lstStyle/>
          <a:p>
            <a:fld id="{73DDD147-4EEC-4E1D-BF8F-8C8940C51A9F}" type="slidenum">
              <a:rPr lang="en-US" altLang="zh-CN">
                <a:ea typeface="宋体" panose="02010600030101010101" pitchFamily="2" charset="-122"/>
              </a:rPr>
              <a:t>53</a:t>
            </a:fld>
            <a:endParaRPr lang="en-US" altLang="zh-CN">
              <a:ea typeface="宋体" panose="02010600030101010101" pitchFamily="2" charset="-122"/>
            </a:endParaRPr>
          </a:p>
        </p:txBody>
      </p:sp>
      <p:sp>
        <p:nvSpPr>
          <p:cNvPr id="148484" name="Rectangle 2"/>
          <p:cNvSpPr>
            <a:spLocks noGrp="1" noRot="1" noChangeAspect="1" noChangeArrowheads="1" noTextEdit="1"/>
          </p:cNvSpPr>
          <p:nvPr>
            <p:ph type="sldImg"/>
          </p:nvPr>
        </p:nvSpPr>
        <p:spPr/>
      </p:sp>
      <p:sp>
        <p:nvSpPr>
          <p:cNvPr id="148485" name="Rectangle 3"/>
          <p:cNvSpPr>
            <a:spLocks noGrp="1" noChangeArrowheads="1"/>
          </p:cNvSpPr>
          <p:nvPr>
            <p:ph type="body" idx="1"/>
          </p:nvPr>
        </p:nvSpPr>
        <p:spPr>
          <a:noFill/>
        </p:spPr>
        <p:txBody>
          <a:bodyPr/>
          <a:lstStyle/>
          <a:p>
            <a:pPr eaLnBrk="1" hangingPunct="1"/>
            <a:r>
              <a:rPr lang="en-US" altLang="zh-CN" sz="900" dirty="0"/>
              <a:t>hacker</a:t>
            </a:r>
            <a:r>
              <a:rPr lang="zh-CN" altLang="en-US" sz="900" dirty="0"/>
              <a:t>在得到</a:t>
            </a:r>
            <a:r>
              <a:rPr lang="en-US" altLang="zh-CN" sz="900" dirty="0" err="1"/>
              <a:t>administratir</a:t>
            </a:r>
            <a:r>
              <a:rPr lang="zh-CN" altLang="en-US" sz="900" dirty="0"/>
              <a:t>后往往渴望知道更多的秘密，而所以的用户信息都是保 </a:t>
            </a:r>
            <a:br>
              <a:rPr lang="zh-CN" altLang="en-US" sz="900" dirty="0"/>
            </a:br>
            <a:r>
              <a:rPr lang="zh-CN" altLang="en-US" sz="900" dirty="0"/>
              <a:t>存在</a:t>
            </a:r>
            <a:r>
              <a:rPr lang="en-US" altLang="zh-CN" sz="900" dirty="0"/>
              <a:t>SAM</a:t>
            </a:r>
            <a:r>
              <a:rPr lang="zh-CN" altLang="en-US" sz="900" dirty="0"/>
              <a:t>文件中，这样，破解</a:t>
            </a:r>
            <a:r>
              <a:rPr lang="en-US" altLang="zh-CN" sz="900" dirty="0"/>
              <a:t>SAM</a:t>
            </a:r>
            <a:r>
              <a:rPr lang="zh-CN" altLang="en-US" sz="900" dirty="0"/>
              <a:t>也就是</a:t>
            </a:r>
            <a:r>
              <a:rPr lang="en-US" altLang="zh-CN" sz="900" dirty="0"/>
              <a:t>hacker</a:t>
            </a:r>
            <a:r>
              <a:rPr lang="zh-CN" altLang="en-US" sz="900" dirty="0"/>
              <a:t>接下来要做的。我们知道</a:t>
            </a:r>
            <a:r>
              <a:rPr lang="en-US" altLang="zh-CN" sz="900" dirty="0"/>
              <a:t>SAM</a:t>
            </a:r>
            <a:r>
              <a:rPr lang="zh-CN" altLang="en-US" sz="900" dirty="0"/>
              <a:t>的加密算法 </a:t>
            </a:r>
            <a:br>
              <a:rPr lang="zh-CN" altLang="en-US" sz="900" dirty="0"/>
            </a:br>
            <a:r>
              <a:rPr lang="zh-CN" altLang="en-US" sz="900" dirty="0"/>
              <a:t>沿用了</a:t>
            </a:r>
            <a:r>
              <a:rPr lang="en-US" altLang="zh-CN" sz="900" dirty="0" err="1"/>
              <a:t>LanManager</a:t>
            </a:r>
            <a:r>
              <a:rPr lang="zh-CN" altLang="en-US" sz="900" dirty="0"/>
              <a:t>的散列单项加密算法，导致了</a:t>
            </a:r>
            <a:r>
              <a:rPr lang="en-US" altLang="zh-CN" sz="900" dirty="0"/>
              <a:t>hacker</a:t>
            </a:r>
            <a:r>
              <a:rPr lang="zh-CN" altLang="en-US" sz="900" dirty="0"/>
              <a:t>可以用逆向破解这种算法加密的 </a:t>
            </a:r>
            <a:br>
              <a:rPr lang="zh-CN" altLang="en-US" sz="900" dirty="0"/>
            </a:br>
            <a:r>
              <a:rPr lang="en-US" altLang="zh-CN" sz="900" dirty="0"/>
              <a:t>SAM</a:t>
            </a:r>
            <a:r>
              <a:rPr lang="zh-CN" altLang="en-US" sz="900" dirty="0"/>
              <a:t>。 </a:t>
            </a:r>
            <a:br>
              <a:rPr lang="zh-CN" altLang="en-US" sz="900" dirty="0"/>
            </a:br>
            <a:r>
              <a:rPr lang="zh-CN" altLang="en-US" sz="900" dirty="0"/>
              <a:t>在对</a:t>
            </a:r>
            <a:r>
              <a:rPr lang="en-US" altLang="zh-CN" sz="900" dirty="0"/>
              <a:t>SAM</a:t>
            </a:r>
            <a:r>
              <a:rPr lang="zh-CN" altLang="en-US" sz="900" dirty="0"/>
              <a:t>破解之前，我们首先要获取</a:t>
            </a:r>
            <a:r>
              <a:rPr lang="en-US" altLang="zh-CN" sz="900" dirty="0"/>
              <a:t>SAM</a:t>
            </a:r>
            <a:r>
              <a:rPr lang="zh-CN" altLang="en-US" sz="900" dirty="0"/>
              <a:t>文件，部分</a:t>
            </a:r>
            <a:r>
              <a:rPr lang="en-US" altLang="zh-CN" sz="900" dirty="0"/>
              <a:t>NT</a:t>
            </a:r>
            <a:r>
              <a:rPr lang="zh-CN" altLang="en-US" sz="900" dirty="0"/>
              <a:t>系统中的</a:t>
            </a:r>
            <a:r>
              <a:rPr lang="en-US" altLang="zh-CN" sz="900" dirty="0"/>
              <a:t>SAM</a:t>
            </a:r>
            <a:r>
              <a:rPr lang="zh-CN" altLang="en-US" sz="900" dirty="0"/>
              <a:t>是被锁死的，在这 </a:t>
            </a:r>
            <a:br>
              <a:rPr lang="zh-CN" altLang="en-US" sz="900" dirty="0"/>
            </a:br>
            <a:r>
              <a:rPr lang="zh-CN" altLang="en-US" sz="900" dirty="0"/>
              <a:t>种情况下我们可以用以下方法： </a:t>
            </a:r>
            <a:br>
              <a:rPr lang="zh-CN" altLang="en-US" sz="900" dirty="0"/>
            </a:br>
            <a:r>
              <a:rPr lang="zh-CN" altLang="en-US" sz="900" dirty="0"/>
              <a:t>①引导另一个操作系统：利用</a:t>
            </a:r>
            <a:r>
              <a:rPr lang="en-US" altLang="zh-CN" sz="900" dirty="0"/>
              <a:t>NTFS DOS</a:t>
            </a:r>
            <a:r>
              <a:rPr lang="zh-CN" altLang="en-US" sz="900" dirty="0"/>
              <a:t>的系统驱动来获得对</a:t>
            </a:r>
            <a:r>
              <a:rPr lang="en-US" altLang="zh-CN" sz="900" dirty="0"/>
              <a:t>NTFS</a:t>
            </a:r>
            <a:r>
              <a:rPr lang="zh-CN" altLang="en-US" sz="900" dirty="0"/>
              <a:t>硬盘的访问权限，抓出 </a:t>
            </a:r>
            <a:br>
              <a:rPr lang="zh-CN" altLang="en-US" sz="900" dirty="0"/>
            </a:br>
            <a:r>
              <a:rPr lang="en-US" altLang="zh-CN" sz="900" dirty="0"/>
              <a:t>SAM</a:t>
            </a:r>
            <a:r>
              <a:rPr lang="zh-CN" altLang="en-US" sz="900" dirty="0"/>
              <a:t>。 </a:t>
            </a:r>
            <a:br>
              <a:rPr lang="zh-CN" altLang="en-US" sz="900" dirty="0"/>
            </a:br>
            <a:r>
              <a:rPr lang="zh-CN" altLang="en-US" sz="900" dirty="0"/>
              <a:t>②获取备份</a:t>
            </a:r>
            <a:r>
              <a:rPr lang="en-US" altLang="zh-CN" sz="900" dirty="0"/>
              <a:t>SAM</a:t>
            </a:r>
            <a:r>
              <a:rPr lang="zh-CN" altLang="en-US" sz="900" dirty="0"/>
              <a:t>：</a:t>
            </a:r>
            <a:r>
              <a:rPr lang="en-US" altLang="zh-CN" sz="900" dirty="0"/>
              <a:t>NT</a:t>
            </a:r>
            <a:r>
              <a:rPr lang="zh-CN" altLang="en-US" sz="900" dirty="0"/>
              <a:t>的</a:t>
            </a:r>
            <a:r>
              <a:rPr lang="en-US" altLang="zh-CN" sz="900" dirty="0" err="1"/>
              <a:t>Rdisk</a:t>
            </a:r>
            <a:r>
              <a:rPr lang="zh-CN" altLang="en-US" sz="900" dirty="0"/>
              <a:t>会在</a:t>
            </a:r>
            <a:r>
              <a:rPr lang="en-US" altLang="zh-CN" sz="900" dirty="0"/>
              <a:t>%system root%\</a:t>
            </a:r>
            <a:r>
              <a:rPr lang="en-US" altLang="zh-CN" sz="900" dirty="0" err="1"/>
              <a:t>reqair</a:t>
            </a:r>
            <a:r>
              <a:rPr lang="zh-CN" altLang="en-US" sz="900" dirty="0"/>
              <a:t>目录中将</a:t>
            </a:r>
            <a:r>
              <a:rPr lang="en-US" altLang="zh-CN" sz="900" dirty="0"/>
              <a:t>SAM</a:t>
            </a:r>
            <a:r>
              <a:rPr lang="zh-CN" altLang="en-US" sz="900" dirty="0"/>
              <a:t>备份为一个名为 </a:t>
            </a:r>
            <a:br>
              <a:rPr lang="zh-CN" altLang="en-US" sz="900" dirty="0"/>
            </a:br>
            <a:r>
              <a:rPr lang="en-US" altLang="zh-CN" sz="900" dirty="0"/>
              <a:t>SAM._</a:t>
            </a:r>
            <a:r>
              <a:rPr lang="zh-CN" altLang="en-US" sz="900" dirty="0"/>
              <a:t>的拷贝压缩，多数管理员在将这些信息拷贝后一般都会忘记删这些文件（以至于 </a:t>
            </a:r>
            <a:br>
              <a:rPr lang="zh-CN" altLang="en-US" sz="900" dirty="0"/>
            </a:br>
            <a:r>
              <a:rPr lang="en-US" altLang="zh-CN" sz="900" dirty="0"/>
              <a:t>hacker</a:t>
            </a:r>
            <a:r>
              <a:rPr lang="zh-CN" altLang="en-US" sz="900" dirty="0"/>
              <a:t>可以拷贝到这个文件</a:t>
            </a:r>
            <a:r>
              <a:rPr lang="en-US" altLang="zh-CN" sz="900" dirty="0"/>
              <a:t>) </a:t>
            </a:r>
            <a:br>
              <a:rPr lang="en-US" altLang="zh-CN" sz="900" dirty="0"/>
            </a:br>
            <a:r>
              <a:rPr lang="en-US" altLang="zh-CN" sz="900" dirty="0"/>
              <a:t>③</a:t>
            </a:r>
            <a:r>
              <a:rPr lang="zh-CN" altLang="en-US" sz="900" dirty="0"/>
              <a:t>得到</a:t>
            </a:r>
            <a:r>
              <a:rPr lang="en-US" altLang="zh-CN" sz="900" dirty="0"/>
              <a:t>SAM</a:t>
            </a:r>
            <a:r>
              <a:rPr lang="zh-CN" altLang="en-US" sz="900" dirty="0"/>
              <a:t>后用</a:t>
            </a:r>
            <a:r>
              <a:rPr lang="en-US" altLang="zh-CN" sz="900" dirty="0" err="1"/>
              <a:t>LOphcrack</a:t>
            </a:r>
            <a:r>
              <a:rPr lang="zh-CN" altLang="en-US" sz="900" dirty="0"/>
              <a:t>进行破解，由于</a:t>
            </a:r>
            <a:r>
              <a:rPr lang="en-US" altLang="zh-CN" sz="900" dirty="0" err="1"/>
              <a:t>LOphcrack</a:t>
            </a:r>
            <a:r>
              <a:rPr lang="zh-CN" altLang="en-US" sz="900" dirty="0"/>
              <a:t>的强大功能，密码的破译也只是一个 </a:t>
            </a:r>
            <a:br>
              <a:rPr lang="zh-CN" altLang="en-US" sz="900" dirty="0"/>
            </a:br>
            <a:r>
              <a:rPr lang="zh-CN" altLang="en-US" sz="900" dirty="0"/>
              <a:t>迟早的事。 </a:t>
            </a:r>
            <a:br>
              <a:rPr lang="zh-CN" altLang="en-US" sz="900" dirty="0"/>
            </a:br>
            <a:r>
              <a:rPr lang="zh-CN" altLang="en-US" sz="900" dirty="0"/>
              <a:t>其实</a:t>
            </a:r>
            <a:r>
              <a:rPr lang="en-US" altLang="zh-CN" sz="900" dirty="0"/>
              <a:t>hacker</a:t>
            </a:r>
            <a:r>
              <a:rPr lang="zh-CN" altLang="en-US" sz="900" dirty="0"/>
              <a:t>在</a:t>
            </a:r>
            <a:r>
              <a:rPr lang="en-US" altLang="zh-CN" sz="900" dirty="0" err="1"/>
              <a:t>tlenet</a:t>
            </a:r>
            <a:r>
              <a:rPr lang="zh-CN" altLang="en-US" sz="900" dirty="0"/>
              <a:t>带目标服务器后（如果是个企业内网）</a:t>
            </a:r>
            <a:r>
              <a:rPr lang="en-US" altLang="zh-CN" sz="900" dirty="0"/>
              <a:t>,</a:t>
            </a:r>
            <a:r>
              <a:rPr lang="zh-CN" altLang="en-US" sz="900" dirty="0"/>
              <a:t>输入</a:t>
            </a:r>
            <a:r>
              <a:rPr lang="en-US" altLang="zh-CN" sz="900" dirty="0"/>
              <a:t>net view</a:t>
            </a:r>
            <a:r>
              <a:rPr lang="zh-CN" altLang="en-US" sz="900" dirty="0"/>
              <a:t>整个企业 </a:t>
            </a:r>
            <a:br>
              <a:rPr lang="zh-CN" altLang="en-US" sz="900" dirty="0"/>
            </a:br>
            <a:r>
              <a:rPr lang="zh-CN" altLang="en-US" sz="900" dirty="0"/>
              <a:t>内部域的计算机已一展无余，然后通过映射驱动盘</a:t>
            </a:r>
            <a:r>
              <a:rPr lang="en-US" altLang="zh-CN" sz="900" dirty="0"/>
              <a:t>net use</a:t>
            </a:r>
            <a:r>
              <a:rPr lang="zh-CN" altLang="en-US" sz="900" dirty="0"/>
              <a:t>：</a:t>
            </a:r>
            <a:r>
              <a:rPr lang="en-US" altLang="zh-CN" sz="900" dirty="0"/>
              <a:t>z:\\192.169.x.x\c$(</a:t>
            </a:r>
            <a:r>
              <a:rPr lang="zh-CN" altLang="en-US" sz="900" dirty="0"/>
              <a:t>建立 </a:t>
            </a:r>
            <a:br>
              <a:rPr lang="zh-CN" altLang="en-US" sz="900" dirty="0"/>
            </a:br>
            <a:r>
              <a:rPr lang="en-US" altLang="zh-CN" sz="900" dirty="0"/>
              <a:t>IPC$</a:t>
            </a:r>
            <a:r>
              <a:rPr lang="zh-CN" altLang="en-US" sz="900" dirty="0"/>
              <a:t>前提下），这样内网的秘密资料也搞到手了。 </a:t>
            </a:r>
          </a:p>
        </p:txBody>
      </p:sp>
    </p:spTree>
    <p:extLst>
      <p:ext uri="{BB962C8B-B14F-4D97-AF65-F5344CB8AC3E}">
        <p14:creationId xmlns:p14="http://schemas.microsoft.com/office/powerpoint/2010/main" val="676107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p:sp>
      <p:sp>
        <p:nvSpPr>
          <p:cNvPr id="149507"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1019620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p:sp>
      <p:sp>
        <p:nvSpPr>
          <p:cNvPr id="150531"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1181161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0B1E9DC-F94C-421D-BEF7-4DB4617B9F40}" type="slidenum">
              <a:rPr lang="zh-CN" altLang="en-US"/>
              <a:t>69</a:t>
            </a:fld>
            <a:endParaRPr lang="en-US" altLang="zh-CN"/>
          </a:p>
        </p:txBody>
      </p:sp>
      <p:sp>
        <p:nvSpPr>
          <p:cNvPr id="498690" name="Rectangle 2"/>
          <p:cNvSpPr>
            <a:spLocks noGrp="1" noRot="1" noChangeAspect="1" noChangeArrowheads="1" noTextEdit="1"/>
          </p:cNvSpPr>
          <p:nvPr>
            <p:ph type="sldImg"/>
          </p:nvPr>
        </p:nvSpPr>
        <p:spPr/>
      </p:sp>
      <p:sp>
        <p:nvSpPr>
          <p:cNvPr id="498691" name="Rectangle 3"/>
          <p:cNvSpPr>
            <a:spLocks noGrp="1" noChangeArrowheads="1"/>
          </p:cNvSpPr>
          <p:nvPr>
            <p:ph type="body" idx="1"/>
          </p:nvPr>
        </p:nvSpPr>
        <p:spPr/>
        <p:txBody>
          <a:bodyPr/>
          <a:lstStyle/>
          <a:p>
            <a:r>
              <a:rPr lang="zh-CN" altLang="en-US"/>
              <a:t>必须开放</a:t>
            </a:r>
            <a:r>
              <a:rPr lang="en-US" altLang="zh-CN"/>
              <a:t>135</a:t>
            </a:r>
            <a:r>
              <a:rPr lang="zh-CN" altLang="en-US"/>
              <a:t>端口</a:t>
            </a:r>
            <a:r>
              <a:rPr lang="en-US" altLang="zh-CN"/>
              <a:t>RPC</a:t>
            </a:r>
            <a:r>
              <a:rPr lang="zh-CN" altLang="en-US"/>
              <a:t>服务，适用于</a:t>
            </a:r>
            <a:r>
              <a:rPr lang="en-US" altLang="zh-CN"/>
              <a:t>2000</a:t>
            </a:r>
            <a:r>
              <a:rPr lang="zh-CN" altLang="en-US"/>
              <a:t>，</a:t>
            </a:r>
            <a:r>
              <a:rPr lang="en-US" altLang="zh-CN"/>
              <a:t>XP SP1</a:t>
            </a:r>
            <a:r>
              <a:rPr lang="zh-CN" altLang="en-US"/>
              <a:t>（</a:t>
            </a:r>
            <a:r>
              <a:rPr lang="en-US" altLang="zh-CN"/>
              <a:t>SP2</a:t>
            </a:r>
            <a:r>
              <a:rPr lang="zh-CN" altLang="en-US"/>
              <a:t>，</a:t>
            </a:r>
            <a:r>
              <a:rPr lang="en-US" altLang="zh-CN"/>
              <a:t>SP3</a:t>
            </a:r>
            <a:r>
              <a:rPr lang="zh-CN" altLang="en-US"/>
              <a:t>不行），</a:t>
            </a:r>
            <a:r>
              <a:rPr lang="en-US" altLang="zh-CN"/>
              <a:t>2003</a:t>
            </a:r>
          </a:p>
        </p:txBody>
      </p:sp>
    </p:spTree>
    <p:extLst>
      <p:ext uri="{BB962C8B-B14F-4D97-AF65-F5344CB8AC3E}">
        <p14:creationId xmlns:p14="http://schemas.microsoft.com/office/powerpoint/2010/main" val="2007333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DBD94F4-43C7-4D1F-A0F8-B9800423E70D}" type="slidenum">
              <a:rPr lang="zh-CN" altLang="en-US"/>
              <a:t>70</a:t>
            </a:fld>
            <a:endParaRPr lang="en-US" altLang="zh-CN"/>
          </a:p>
        </p:txBody>
      </p:sp>
      <p:sp>
        <p:nvSpPr>
          <p:cNvPr id="497666" name="Rectangle 2"/>
          <p:cNvSpPr>
            <a:spLocks noGrp="1" noRot="1" noChangeAspect="1" noChangeArrowheads="1" noTextEdit="1"/>
          </p:cNvSpPr>
          <p:nvPr>
            <p:ph type="sldImg"/>
          </p:nvPr>
        </p:nvSpPr>
        <p:spPr/>
      </p:sp>
      <p:sp>
        <p:nvSpPr>
          <p:cNvPr id="497667" name="Rectangle 3"/>
          <p:cNvSpPr>
            <a:spLocks noGrp="1" noChangeArrowheads="1"/>
          </p:cNvSpPr>
          <p:nvPr>
            <p:ph type="body" idx="1"/>
          </p:nvPr>
        </p:nvSpPr>
        <p:spPr/>
        <p:txBody>
          <a:bodyPr/>
          <a:lstStyle/>
          <a:p>
            <a:r>
              <a:rPr lang="zh-CN" altLang="en-US"/>
              <a:t>必须开放</a:t>
            </a:r>
            <a:r>
              <a:rPr lang="en-US" altLang="zh-CN"/>
              <a:t>SMB</a:t>
            </a:r>
            <a:r>
              <a:rPr lang="zh-CN" altLang="en-US"/>
              <a:t>服务，</a:t>
            </a:r>
            <a:r>
              <a:rPr lang="en-US" altLang="zh-CN"/>
              <a:t>Server Message Block</a:t>
            </a:r>
            <a:r>
              <a:rPr lang="zh-CN" altLang="en-US"/>
              <a:t>服务信息块，适用于</a:t>
            </a:r>
            <a:r>
              <a:rPr lang="en-US" altLang="zh-CN"/>
              <a:t>2000</a:t>
            </a:r>
            <a:r>
              <a:rPr lang="zh-CN" altLang="en-US"/>
              <a:t>，</a:t>
            </a:r>
            <a:r>
              <a:rPr lang="en-US" altLang="zh-CN"/>
              <a:t>XP SP1</a:t>
            </a:r>
            <a:r>
              <a:rPr lang="zh-CN" altLang="en-US"/>
              <a:t>（</a:t>
            </a:r>
            <a:r>
              <a:rPr lang="en-US" altLang="zh-CN"/>
              <a:t>SP2</a:t>
            </a:r>
            <a:r>
              <a:rPr lang="zh-CN" altLang="en-US"/>
              <a:t>，</a:t>
            </a:r>
            <a:r>
              <a:rPr lang="en-US" altLang="zh-CN"/>
              <a:t>SP3</a:t>
            </a:r>
            <a:r>
              <a:rPr lang="zh-CN" altLang="en-US"/>
              <a:t>不行），</a:t>
            </a:r>
            <a:r>
              <a:rPr lang="en-US" altLang="zh-CN"/>
              <a:t>2003</a:t>
            </a:r>
          </a:p>
          <a:p>
            <a:endParaRPr lang="zh-CN" altLang="en-US"/>
          </a:p>
        </p:txBody>
      </p:sp>
    </p:spTree>
    <p:extLst>
      <p:ext uri="{BB962C8B-B14F-4D97-AF65-F5344CB8AC3E}">
        <p14:creationId xmlns:p14="http://schemas.microsoft.com/office/powerpoint/2010/main" val="1615132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F5C36DE-B9A9-46E0-96D6-7569B8D08DDD}" type="slidenum">
              <a:rPr lang="zh-CN" altLang="en-US"/>
              <a:t>77</a:t>
            </a:fld>
            <a:endParaRPr lang="en-US" altLang="zh-CN"/>
          </a:p>
        </p:txBody>
      </p:sp>
      <p:sp>
        <p:nvSpPr>
          <p:cNvPr id="456706" name="Rectangle 2"/>
          <p:cNvSpPr>
            <a:spLocks noGrp="1" noRot="1" noChangeAspect="1" noChangeArrowheads="1" noTextEdit="1"/>
          </p:cNvSpPr>
          <p:nvPr>
            <p:ph type="sldImg"/>
          </p:nvPr>
        </p:nvSpPr>
        <p:spPr/>
      </p:sp>
      <p:sp>
        <p:nvSpPr>
          <p:cNvPr id="456707" name="Rectangle 3"/>
          <p:cNvSpPr>
            <a:spLocks noGrp="1" noChangeArrowheads="1"/>
          </p:cNvSpPr>
          <p:nvPr>
            <p:ph type="body" idx="1"/>
          </p:nvPr>
        </p:nvSpPr>
        <p:spPr/>
        <p:txBody>
          <a:bodyPr/>
          <a:lstStyle/>
          <a:p>
            <a:r>
              <a:rPr lang="zh-CN" altLang="en-US"/>
              <a:t>解释导入的方式。</a:t>
            </a:r>
          </a:p>
          <a:p>
            <a:r>
              <a:rPr lang="zh-CN" altLang="en-US"/>
              <a:t>分为本机和远程机器两种；</a:t>
            </a:r>
          </a:p>
          <a:p>
            <a:r>
              <a:rPr lang="zh-CN" altLang="en-US"/>
              <a:t>导入的文件分为</a:t>
            </a:r>
            <a:r>
              <a:rPr lang="en-US" altLang="zh-CN"/>
              <a:t>SAM</a:t>
            </a:r>
            <a:r>
              <a:rPr lang="zh-CN" altLang="en-US"/>
              <a:t>文件、</a:t>
            </a:r>
            <a:r>
              <a:rPr lang="en-US" altLang="zh-CN"/>
              <a:t>LC4</a:t>
            </a:r>
            <a:r>
              <a:rPr lang="zh-CN" altLang="en-US"/>
              <a:t>文件、</a:t>
            </a:r>
            <a:r>
              <a:rPr lang="en-US" altLang="zh-CN"/>
              <a:t>PWDUMP</a:t>
            </a:r>
            <a:r>
              <a:rPr lang="zh-CN" altLang="en-US"/>
              <a:t>获取的</a:t>
            </a:r>
            <a:r>
              <a:rPr lang="en-US" altLang="zh-CN"/>
              <a:t>SAM</a:t>
            </a:r>
            <a:r>
              <a:rPr lang="zh-CN" altLang="en-US"/>
              <a:t>信息文件、</a:t>
            </a:r>
            <a:r>
              <a:rPr lang="en-US" altLang="zh-CN"/>
              <a:t>Unix/Linux</a:t>
            </a:r>
            <a:r>
              <a:rPr lang="zh-CN" altLang="en-US"/>
              <a:t>的影子文件</a:t>
            </a:r>
          </a:p>
        </p:txBody>
      </p:sp>
    </p:spTree>
    <p:extLst>
      <p:ext uri="{BB962C8B-B14F-4D97-AF65-F5344CB8AC3E}">
        <p14:creationId xmlns:p14="http://schemas.microsoft.com/office/powerpoint/2010/main" val="1414624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a:spLocks noGrp="1" noChangeArrowheads="1"/>
          </p:cNvSpPr>
          <p:nvPr>
            <p:ph type="dt" sz="quarter" idx="1"/>
          </p:nvPr>
        </p:nvSpPr>
        <p:spPr>
          <a:noFill/>
          <a:ln>
            <a:miter lim="800000"/>
          </a:ln>
        </p:spPr>
        <p:txBody>
          <a:bodyPr/>
          <a:lstStyle/>
          <a:p>
            <a:fld id="{453666A4-6A8D-49C7-8C3A-A0CF15CD1FE3}" type="datetime1">
              <a:rPr lang="zh-CN" altLang="en-US">
                <a:ea typeface="宋体" panose="02010600030101010101" pitchFamily="2" charset="-122"/>
              </a:rPr>
              <a:t>2022/11/4</a:t>
            </a:fld>
            <a:endParaRPr lang="en-US" altLang="zh-CN">
              <a:ea typeface="宋体" panose="02010600030101010101" pitchFamily="2" charset="-122"/>
            </a:endParaRPr>
          </a:p>
        </p:txBody>
      </p:sp>
      <p:sp>
        <p:nvSpPr>
          <p:cNvPr id="153603" name="Rectangle 7"/>
          <p:cNvSpPr>
            <a:spLocks noGrp="1" noChangeArrowheads="1"/>
          </p:cNvSpPr>
          <p:nvPr>
            <p:ph type="sldNum" sz="quarter" idx="5"/>
          </p:nvPr>
        </p:nvSpPr>
        <p:spPr>
          <a:noFill/>
          <a:ln>
            <a:miter lim="800000"/>
          </a:ln>
        </p:spPr>
        <p:txBody>
          <a:bodyPr/>
          <a:lstStyle/>
          <a:p>
            <a:fld id="{D14EA00F-A5D3-4E6F-9D86-24BD80287245}" type="slidenum">
              <a:rPr lang="en-US" altLang="zh-CN">
                <a:ea typeface="宋体" panose="02010600030101010101" pitchFamily="2" charset="-122"/>
              </a:rPr>
              <a:t>84</a:t>
            </a:fld>
            <a:endParaRPr lang="en-US" altLang="zh-CN">
              <a:ea typeface="宋体" panose="02010600030101010101" pitchFamily="2" charset="-122"/>
            </a:endParaRPr>
          </a:p>
        </p:txBody>
      </p:sp>
      <p:sp>
        <p:nvSpPr>
          <p:cNvPr id="153604" name="Rectangle 2"/>
          <p:cNvSpPr>
            <a:spLocks noGrp="1" noRot="1" noChangeAspect="1" noChangeArrowheads="1" noTextEdit="1"/>
          </p:cNvSpPr>
          <p:nvPr>
            <p:ph type="sldImg"/>
          </p:nvPr>
        </p:nvSpPr>
        <p:spPr/>
      </p:sp>
      <p:sp>
        <p:nvSpPr>
          <p:cNvPr id="153605" name="Rectangle 3"/>
          <p:cNvSpPr>
            <a:spLocks noGrp="1" noChangeArrowheads="1"/>
          </p:cNvSpPr>
          <p:nvPr>
            <p:ph type="body" idx="1"/>
          </p:nvPr>
        </p:nvSpPr>
        <p:spPr>
          <a:noFill/>
        </p:spPr>
        <p:txBody>
          <a:bodyPr/>
          <a:lstStyle/>
          <a:p>
            <a:pPr eaLnBrk="1" hangingPunct="1"/>
            <a:r>
              <a:rPr lang="zh-CN" altLang="en-US" dirty="0"/>
              <a:t>（</a:t>
            </a:r>
            <a:r>
              <a:rPr lang="en-US" altLang="zh-CN" dirty="0"/>
              <a:t>1</a:t>
            </a:r>
            <a:r>
              <a:rPr lang="zh-CN" altLang="en-US" dirty="0"/>
              <a:t>） </a:t>
            </a:r>
            <a:r>
              <a:rPr lang="en-US" altLang="zh-CN" dirty="0"/>
              <a:t>Crack </a:t>
            </a:r>
          </a:p>
          <a:p>
            <a:pPr eaLnBrk="1" hangingPunct="1"/>
            <a:r>
              <a:rPr lang="en-US" altLang="zh-CN" dirty="0"/>
              <a:t>Crack</a:t>
            </a:r>
            <a:r>
              <a:rPr lang="zh-CN" altLang="en-US" dirty="0"/>
              <a:t>是一个旨在快速定位</a:t>
            </a:r>
            <a:r>
              <a:rPr lang="en-US" altLang="zh-CN" dirty="0"/>
              <a:t>UNIX</a:t>
            </a:r>
            <a:r>
              <a:rPr lang="zh-CN" altLang="en-US" dirty="0"/>
              <a:t>口令弱点的口令破解程序。</a:t>
            </a:r>
            <a:r>
              <a:rPr lang="en-US" altLang="zh-CN" dirty="0"/>
              <a:t>Crack</a:t>
            </a:r>
            <a:r>
              <a:rPr lang="zh-CN" altLang="en-US" dirty="0"/>
              <a:t>使用标准的猜测技术确定口令。它检查口令是否为如下情况之一：和</a:t>
            </a:r>
            <a:r>
              <a:rPr lang="en-US" altLang="zh-CN" dirty="0"/>
              <a:t>user id</a:t>
            </a:r>
            <a:r>
              <a:rPr lang="zh-CN" altLang="en-US" dirty="0"/>
              <a:t>相同、单词</a:t>
            </a:r>
            <a:r>
              <a:rPr lang="en-US" altLang="zh-CN" dirty="0"/>
              <a:t>password</a:t>
            </a:r>
            <a:r>
              <a:rPr lang="zh-CN" altLang="en-US" dirty="0"/>
              <a:t>、数字串、字母串。</a:t>
            </a:r>
            <a:r>
              <a:rPr lang="en-US" altLang="zh-CN" dirty="0"/>
              <a:t>Crack</a:t>
            </a:r>
            <a:r>
              <a:rPr lang="zh-CN" altLang="en-US" dirty="0"/>
              <a:t>通过加密一长串可能的口令，并把结果和用户的加密口令相比较，看其是否匹配。用户的加密口令必须是在运行破解程序之前就已经提供的。 </a:t>
            </a:r>
          </a:p>
          <a:p>
            <a:pPr eaLnBrk="1" hangingPunct="1"/>
            <a:r>
              <a:rPr lang="zh-CN" altLang="en-US" dirty="0"/>
              <a:t>（</a:t>
            </a:r>
            <a:r>
              <a:rPr lang="en-US" altLang="zh-CN" dirty="0"/>
              <a:t>2</a:t>
            </a:r>
            <a:r>
              <a:rPr lang="zh-CN" altLang="en-US" dirty="0"/>
              <a:t>） </a:t>
            </a:r>
            <a:r>
              <a:rPr lang="en-US" altLang="zh-CN" dirty="0"/>
              <a:t>John the Ripper </a:t>
            </a:r>
          </a:p>
          <a:p>
            <a:pPr eaLnBrk="1" hangingPunct="1"/>
            <a:r>
              <a:rPr lang="en-US" altLang="zh-CN" dirty="0"/>
              <a:t>UNIX</a:t>
            </a:r>
            <a:r>
              <a:rPr lang="zh-CN" altLang="en-US" dirty="0"/>
              <a:t>口令破解程序，但也能在</a:t>
            </a:r>
            <a:r>
              <a:rPr lang="en-US" altLang="zh-CN" dirty="0"/>
              <a:t>Windows</a:t>
            </a:r>
            <a:r>
              <a:rPr lang="zh-CN" altLang="en-US" dirty="0"/>
              <a:t>平台运行，功能强大、运行速度快，可进行字典攻击和强行攻击。 </a:t>
            </a:r>
          </a:p>
        </p:txBody>
      </p:sp>
    </p:spTree>
    <p:extLst>
      <p:ext uri="{BB962C8B-B14F-4D97-AF65-F5344CB8AC3E}">
        <p14:creationId xmlns:p14="http://schemas.microsoft.com/office/powerpoint/2010/main" val="1298462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type="dt" sz="quarter" idx="1"/>
          </p:nvPr>
        </p:nvSpPr>
        <p:spPr>
          <a:noFill/>
          <a:ln>
            <a:miter lim="800000"/>
          </a:ln>
        </p:spPr>
        <p:txBody>
          <a:bodyPr/>
          <a:lstStyle/>
          <a:p>
            <a:fld id="{335529DD-41FD-4414-8337-4574CD4496EE}" type="datetime1">
              <a:rPr lang="zh-CN" altLang="en-US">
                <a:ea typeface="宋体" panose="02010600030101010101" pitchFamily="2" charset="-122"/>
              </a:rPr>
              <a:t>2022/11/4</a:t>
            </a:fld>
            <a:endParaRPr lang="en-US" altLang="zh-CN">
              <a:ea typeface="宋体" panose="02010600030101010101" pitchFamily="2" charset="-122"/>
            </a:endParaRPr>
          </a:p>
        </p:txBody>
      </p:sp>
      <p:sp>
        <p:nvSpPr>
          <p:cNvPr id="154627" name="Rectangle 7"/>
          <p:cNvSpPr>
            <a:spLocks noGrp="1" noChangeArrowheads="1"/>
          </p:cNvSpPr>
          <p:nvPr>
            <p:ph type="sldNum" sz="quarter" idx="5"/>
          </p:nvPr>
        </p:nvSpPr>
        <p:spPr>
          <a:noFill/>
          <a:ln>
            <a:miter lim="800000"/>
          </a:ln>
        </p:spPr>
        <p:txBody>
          <a:bodyPr/>
          <a:lstStyle/>
          <a:p>
            <a:fld id="{025B349C-4D4A-4AF8-B02A-4AD1B8703FA0}" type="slidenum">
              <a:rPr lang="en-US" altLang="zh-CN">
                <a:ea typeface="宋体" panose="02010600030101010101" pitchFamily="2" charset="-122"/>
              </a:rPr>
              <a:t>93</a:t>
            </a:fld>
            <a:endParaRPr lang="en-US" altLang="zh-CN">
              <a:ea typeface="宋体" panose="02010600030101010101" pitchFamily="2" charset="-122"/>
            </a:endParaRPr>
          </a:p>
        </p:txBody>
      </p:sp>
      <p:sp>
        <p:nvSpPr>
          <p:cNvPr id="154628" name="Rectangle 2"/>
          <p:cNvSpPr>
            <a:spLocks noGrp="1" noRot="1" noChangeAspect="1" noChangeArrowheads="1" noTextEdit="1"/>
          </p:cNvSpPr>
          <p:nvPr>
            <p:ph type="sldImg"/>
          </p:nvPr>
        </p:nvSpPr>
        <p:spPr/>
      </p:sp>
      <p:sp>
        <p:nvSpPr>
          <p:cNvPr id="154629" name="Rectangle 3"/>
          <p:cNvSpPr>
            <a:spLocks noGrp="1" noChangeArrowheads="1"/>
          </p:cNvSpPr>
          <p:nvPr>
            <p:ph type="body" idx="1"/>
          </p:nvPr>
        </p:nvSpPr>
        <p:spPr>
          <a:noFill/>
        </p:spPr>
        <p:txBody>
          <a:bodyPr/>
          <a:lstStyle/>
          <a:p>
            <a:pPr eaLnBrk="1" hangingPunct="1"/>
            <a:r>
              <a:rPr lang="zh-CN" altLang="en-US"/>
              <a:t>（</a:t>
            </a:r>
            <a:r>
              <a:rPr lang="en-US" altLang="zh-CN"/>
              <a:t>3</a:t>
            </a:r>
            <a:r>
              <a:rPr lang="zh-CN" altLang="en-US"/>
              <a:t>） </a:t>
            </a:r>
            <a:r>
              <a:rPr lang="en-US" altLang="zh-CN"/>
              <a:t>XIT </a:t>
            </a:r>
          </a:p>
          <a:p>
            <a:pPr eaLnBrk="1" hangingPunct="1"/>
            <a:r>
              <a:rPr lang="en-US" altLang="zh-CN"/>
              <a:t>XIT</a:t>
            </a:r>
            <a:r>
              <a:rPr lang="zh-CN" altLang="en-US"/>
              <a:t>是一个执行词典攻击的</a:t>
            </a:r>
            <a:r>
              <a:rPr lang="en-US" altLang="zh-CN"/>
              <a:t>UNIX</a:t>
            </a:r>
            <a:r>
              <a:rPr lang="zh-CN" altLang="en-US"/>
              <a:t>口令破解程序。</a:t>
            </a:r>
            <a:r>
              <a:rPr lang="en-US" altLang="zh-CN"/>
              <a:t>XIT</a:t>
            </a:r>
            <a:r>
              <a:rPr lang="zh-CN" altLang="en-US"/>
              <a:t>的功能有限，因为它只能运行词典攻击，但程序很小、运行很快。 </a:t>
            </a:r>
          </a:p>
          <a:p>
            <a:pPr eaLnBrk="1" hangingPunct="1"/>
            <a:r>
              <a:rPr lang="zh-CN" altLang="en-US"/>
              <a:t>（</a:t>
            </a:r>
            <a:r>
              <a:rPr lang="en-US" altLang="zh-CN"/>
              <a:t>4</a:t>
            </a:r>
            <a:r>
              <a:rPr lang="zh-CN" altLang="en-US"/>
              <a:t>） </a:t>
            </a:r>
            <a:r>
              <a:rPr lang="en-US" altLang="zh-CN"/>
              <a:t>Slurpie </a:t>
            </a:r>
          </a:p>
          <a:p>
            <a:pPr eaLnBrk="1" hangingPunct="1"/>
            <a:r>
              <a:rPr lang="en-US" altLang="zh-CN"/>
              <a:t>Slurpie</a:t>
            </a:r>
            <a:r>
              <a:rPr lang="zh-CN" altLang="en-US"/>
              <a:t>能执行词典攻击和定制的强行攻击，要规定所需要使用的字符数目和字符类型。如，可以能够</a:t>
            </a:r>
            <a:r>
              <a:rPr lang="en-US" altLang="zh-CN"/>
              <a:t>Slurpie</a:t>
            </a:r>
            <a:r>
              <a:rPr lang="zh-CN" altLang="en-US"/>
              <a:t>发起一次攻击，使用</a:t>
            </a:r>
            <a:r>
              <a:rPr lang="en-US" altLang="zh-CN"/>
              <a:t>7</a:t>
            </a:r>
            <a:r>
              <a:rPr lang="zh-CN" altLang="en-US"/>
              <a:t>字符或</a:t>
            </a:r>
            <a:r>
              <a:rPr lang="en-US" altLang="zh-CN"/>
              <a:t>8</a:t>
            </a:r>
            <a:r>
              <a:rPr lang="zh-CN" altLang="en-US"/>
              <a:t>字符、仅使用小写字母口令进行强行攻击。 </a:t>
            </a:r>
          </a:p>
        </p:txBody>
      </p:sp>
    </p:spTree>
    <p:extLst>
      <p:ext uri="{BB962C8B-B14F-4D97-AF65-F5344CB8AC3E}">
        <p14:creationId xmlns:p14="http://schemas.microsoft.com/office/powerpoint/2010/main" val="2197044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本</a:t>
            </a:r>
            <a:r>
              <a:rPr lang="en-US" altLang="zh-CN" dirty="0"/>
              <a:t>PPT</a:t>
            </a:r>
            <a:r>
              <a:rPr lang="zh-CN" altLang="en-US" dirty="0"/>
              <a:t>来自：复旦大学，韩伟力，</a:t>
            </a:r>
            <a:r>
              <a:rPr lang="en-US" altLang="zh-CN" dirty="0"/>
              <a:t>201604</a:t>
            </a:r>
            <a:r>
              <a:rPr lang="en-US" altLang="zh-CN" baseline="0" dirty="0"/>
              <a:t> </a:t>
            </a:r>
            <a:r>
              <a:rPr lang="zh-CN" altLang="en-US" baseline="0" dirty="0"/>
              <a:t>上海</a:t>
            </a:r>
            <a:r>
              <a:rPr lang="en-US" altLang="zh-CN" baseline="0" dirty="0"/>
              <a:t>0CON</a:t>
            </a:r>
            <a:r>
              <a:rPr lang="zh-CN" altLang="en-US" baseline="0" dirty="0"/>
              <a:t>会议上的报告“说说口令安全这件事”</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106</a:t>
            </a:fld>
            <a:endParaRPr lang="en-US" altLang="zh-CN"/>
          </a:p>
        </p:txBody>
      </p:sp>
    </p:spTree>
    <p:extLst>
      <p:ext uri="{BB962C8B-B14F-4D97-AF65-F5344CB8AC3E}">
        <p14:creationId xmlns:p14="http://schemas.microsoft.com/office/powerpoint/2010/main" val="257058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76296D1-E5AE-4B9D-879B-9C26B33FA9CE}" type="slidenum">
              <a:rPr lang="zh-CN" altLang="en-US">
                <a:solidFill>
                  <a:srgbClr val="000000"/>
                </a:solidFill>
              </a:rPr>
              <a:pPr/>
              <a:t>2</a:t>
            </a:fld>
            <a:endParaRPr lang="en-US" altLang="zh-CN">
              <a:solidFill>
                <a:srgbClr val="000000"/>
              </a:solidFill>
            </a:endParaRPr>
          </a:p>
        </p:txBody>
      </p:sp>
      <p:sp>
        <p:nvSpPr>
          <p:cNvPr id="151554" name="Rectangle 2"/>
          <p:cNvSpPr>
            <a:spLocks noGrp="1" noRot="1" noChangeAspect="1" noChangeArrowheads="1" noTextEdit="1"/>
          </p:cNvSpPr>
          <p:nvPr>
            <p:ph type="sldImg"/>
          </p:nvPr>
        </p:nvSpPr>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56291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拖库</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本来是数据库领域的术语，指从数据库中导出数据。到了黑客攻击泛滥的今天，它被用来指网站遭到入侵后，黑客窃取其数据库。也称为</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脱库</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 </a:t>
            </a:r>
            <a:endParaRPr kumimoji="1" lang="zh-CN" altLang="zh-CN" sz="1200" kern="1200" dirty="0">
              <a:solidFill>
                <a:schemeClr val="tx1"/>
              </a:solidFill>
              <a:latin typeface="Times New Roman" panose="02020603050405020304" pitchFamily="18" charset="0"/>
              <a:ea typeface="宋体" panose="02010600030101010101" pitchFamily="2" charset="-122"/>
              <a:cs typeface="+mn-cs"/>
            </a:endParaRPr>
          </a:p>
          <a:p>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拖库</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的通常步骤为：</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第一，黑客对目标网站进行扫描，查找其存在的漏洞，常见漏洞包括</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SQL</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注入、文件上传漏洞等。</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第二，通过该漏洞在网站服务器上建立</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后门</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webshell</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，通过该后门获取服务器操作系统的权限。</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第三，利用系统权限直接下载备份数据库，或查找数据库链接，将其导出到本地。</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在取得大量的用户数据之后，黑客会通过一系列的技术手段和黑色产业链将有价值的用户数据变现，这通常也被称作</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洗库</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 </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最后黑客将得到的数据在其它网站上进行尝试登陆，叫做</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撞库</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，因为很多用户喜欢使用统一的用户名密码，</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撞库</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也可以使黑客收获颇丰。 </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拖库：</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2011.12.21</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黑客在网上公开提供</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CSDN</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网站用户数据库下载后，包括人人网、猫扑、多玩等在内的网站部分用户数据库也被传到网上供用户下载。超过</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5000</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万个用户帐号和密码在网上流传</a:t>
            </a:r>
          </a:p>
          <a:p>
            <a:r>
              <a:rPr kumimoji="1" lang="zh-CN" altLang="zh-CN" sz="1200" kern="1200" dirty="0">
                <a:solidFill>
                  <a:schemeClr val="tx1"/>
                </a:solidFill>
                <a:latin typeface="Times New Roman" panose="02020603050405020304" pitchFamily="18" charset="0"/>
                <a:ea typeface="宋体" panose="02010600030101010101" pitchFamily="2" charset="-122"/>
                <a:cs typeface="+mn-cs"/>
              </a:rPr>
              <a:t>撞库：</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2014</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年</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12</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月</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25</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日，</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12306</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网站用户信息在互联网上疯传；</a:t>
            </a:r>
            <a:r>
              <a:rPr kumimoji="1" lang="en-US" altLang="zh-CN" sz="1200" kern="1200" dirty="0" err="1">
                <a:solidFill>
                  <a:schemeClr val="tx1"/>
                </a:solidFill>
                <a:latin typeface="Times New Roman" panose="02020603050405020304" pitchFamily="18" charset="0"/>
                <a:ea typeface="宋体" panose="02010600030101010101" pitchFamily="2" charset="-122"/>
                <a:cs typeface="+mn-cs"/>
              </a:rPr>
              <a:t>iCloud</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艳照门</a:t>
            </a:r>
          </a:p>
          <a:p>
            <a:r>
              <a:rPr kumimoji="1" lang="en-US" altLang="zh-CN" sz="1200" kern="1200" dirty="0">
                <a:solidFill>
                  <a:schemeClr val="tx1"/>
                </a:solidFill>
                <a:latin typeface="Times New Roman" panose="02020603050405020304" pitchFamily="18" charset="0"/>
                <a:ea typeface="宋体" panose="02010600030101010101" pitchFamily="2" charset="-122"/>
                <a:cs typeface="+mn-cs"/>
              </a:rPr>
              <a:t>2015.10.19</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：“网易邮箱门”</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111</a:t>
            </a:fld>
            <a:endParaRPr lang="en-US" altLang="zh-CN"/>
          </a:p>
        </p:txBody>
      </p:sp>
    </p:spTree>
    <p:extLst>
      <p:ext uri="{BB962C8B-B14F-4D97-AF65-F5344CB8AC3E}">
        <p14:creationId xmlns:p14="http://schemas.microsoft.com/office/powerpoint/2010/main" val="1580195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69AC8D6-373B-43D9-BEB8-E630AAE90451}" type="slidenum">
              <a:rPr lang="zh-CN" altLang="en-US"/>
              <a:t>113</a:t>
            </a:fld>
            <a:endParaRPr lang="en-US" altLang="zh-CN"/>
          </a:p>
        </p:txBody>
      </p:sp>
      <p:sp>
        <p:nvSpPr>
          <p:cNvPr id="489474" name="Rectangle 2"/>
          <p:cNvSpPr>
            <a:spLocks noGrp="1" noRot="1" noChangeAspect="1" noChangeArrowheads="1" noTextEdit="1"/>
          </p:cNvSpPr>
          <p:nvPr>
            <p:ph type="sldImg"/>
          </p:nvPr>
        </p:nvSpPr>
        <p:spPr/>
      </p:sp>
      <p:sp>
        <p:nvSpPr>
          <p:cNvPr id="489475" name="Rectangle 3"/>
          <p:cNvSpPr>
            <a:spLocks noGrp="1" noChangeArrowheads="1"/>
          </p:cNvSpPr>
          <p:nvPr>
            <p:ph type="body" idx="1"/>
          </p:nvPr>
        </p:nvSpPr>
        <p:spPr/>
        <p:txBody>
          <a:bodyPr/>
          <a:lstStyle/>
          <a:p>
            <a:r>
              <a:rPr lang="en-US" altLang="zh-CN"/>
              <a:t>Cain</a:t>
            </a:r>
            <a:r>
              <a:rPr lang="zh-CN" altLang="en-US"/>
              <a:t>进行口令监听的原理涉及到“网络监听技术</a:t>
            </a:r>
            <a:r>
              <a:rPr lang="en-US" altLang="zh-CN"/>
              <a:t>”</a:t>
            </a:r>
            <a:r>
              <a:rPr lang="zh-CN" altLang="en-US"/>
              <a:t>一讲的内容，所以工具使用的</a:t>
            </a:r>
            <a:r>
              <a:rPr lang="en-US" altLang="zh-CN"/>
              <a:t>ARP</a:t>
            </a:r>
            <a:r>
              <a:rPr lang="zh-CN" altLang="en-US"/>
              <a:t>欺骗配置可以稍加介绍带过，重点介绍</a:t>
            </a:r>
            <a:r>
              <a:rPr lang="en-US" altLang="zh-CN"/>
              <a:t>Cain</a:t>
            </a:r>
            <a:r>
              <a:rPr lang="zh-CN" altLang="en-US"/>
              <a:t>可以监听到的口令类型。</a:t>
            </a:r>
            <a:endParaRPr lang="en-US" altLang="zh-CN"/>
          </a:p>
        </p:txBody>
      </p:sp>
    </p:spTree>
    <p:extLst>
      <p:ext uri="{BB962C8B-B14F-4D97-AF65-F5344CB8AC3E}">
        <p14:creationId xmlns:p14="http://schemas.microsoft.com/office/powerpoint/2010/main" val="290468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本</a:t>
            </a:r>
            <a:r>
              <a:rPr lang="en-US" altLang="zh-CN" dirty="0"/>
              <a:t>PPT</a:t>
            </a:r>
            <a:r>
              <a:rPr lang="zh-CN" altLang="en-US" dirty="0"/>
              <a:t>来自：复旦大学，韩伟力，</a:t>
            </a:r>
            <a:r>
              <a:rPr lang="en-US" altLang="zh-CN" dirty="0"/>
              <a:t>201604</a:t>
            </a:r>
            <a:r>
              <a:rPr lang="en-US" altLang="zh-CN" baseline="0" dirty="0"/>
              <a:t> </a:t>
            </a:r>
            <a:r>
              <a:rPr lang="zh-CN" altLang="en-US" baseline="0" dirty="0"/>
              <a:t>上海</a:t>
            </a:r>
            <a:r>
              <a:rPr lang="en-US" altLang="zh-CN" baseline="0" dirty="0"/>
              <a:t>0CON</a:t>
            </a:r>
            <a:r>
              <a:rPr lang="zh-CN" altLang="en-US" baseline="0" dirty="0"/>
              <a:t>会议上的报告“说说口令安全这件事”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115</a:t>
            </a:fld>
            <a:endParaRPr lang="en-US" altLang="zh-CN"/>
          </a:p>
        </p:txBody>
      </p:sp>
    </p:spTree>
    <p:extLst>
      <p:ext uri="{BB962C8B-B14F-4D97-AF65-F5344CB8AC3E}">
        <p14:creationId xmlns:p14="http://schemas.microsoft.com/office/powerpoint/2010/main" val="1153056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本</a:t>
            </a:r>
            <a:r>
              <a:rPr lang="en-US" altLang="zh-CN" dirty="0"/>
              <a:t>PPT</a:t>
            </a:r>
            <a:r>
              <a:rPr lang="zh-CN" altLang="en-US" dirty="0"/>
              <a:t>来自：复旦大学，韩伟力，</a:t>
            </a:r>
            <a:r>
              <a:rPr lang="en-US" altLang="zh-CN" dirty="0"/>
              <a:t>201604</a:t>
            </a:r>
            <a:r>
              <a:rPr lang="en-US" altLang="zh-CN" baseline="0" dirty="0"/>
              <a:t> </a:t>
            </a:r>
            <a:r>
              <a:rPr lang="zh-CN" altLang="en-US" baseline="0" dirty="0"/>
              <a:t>上海</a:t>
            </a:r>
            <a:r>
              <a:rPr lang="en-US" altLang="zh-CN" baseline="0" dirty="0"/>
              <a:t>0CON</a:t>
            </a:r>
            <a:r>
              <a:rPr lang="zh-CN" altLang="en-US" baseline="0" dirty="0"/>
              <a:t>会议上的报告“说说口令安全这件事”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116</a:t>
            </a:fld>
            <a:endParaRPr lang="en-US" altLang="zh-CN"/>
          </a:p>
        </p:txBody>
      </p:sp>
    </p:spTree>
    <p:extLst>
      <p:ext uri="{BB962C8B-B14F-4D97-AF65-F5344CB8AC3E}">
        <p14:creationId xmlns:p14="http://schemas.microsoft.com/office/powerpoint/2010/main" val="1070424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本</a:t>
            </a:r>
            <a:r>
              <a:rPr lang="en-US" altLang="zh-CN" dirty="0"/>
              <a:t>PPT</a:t>
            </a:r>
            <a:r>
              <a:rPr lang="zh-CN" altLang="en-US" dirty="0"/>
              <a:t>来自：复旦大学，韩伟力，</a:t>
            </a:r>
            <a:r>
              <a:rPr lang="en-US" altLang="zh-CN" dirty="0"/>
              <a:t>201604</a:t>
            </a:r>
            <a:r>
              <a:rPr lang="en-US" altLang="zh-CN" baseline="0" dirty="0"/>
              <a:t> </a:t>
            </a:r>
            <a:r>
              <a:rPr lang="zh-CN" altLang="en-US" baseline="0" dirty="0"/>
              <a:t>上海</a:t>
            </a:r>
            <a:r>
              <a:rPr lang="en-US" altLang="zh-CN" baseline="0" dirty="0"/>
              <a:t>0CON</a:t>
            </a:r>
            <a:r>
              <a:rPr lang="zh-CN" altLang="en-US" baseline="0" dirty="0"/>
              <a:t>会议上的报告“说说口令安全这件事”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117</a:t>
            </a:fld>
            <a:endParaRPr lang="en-US" altLang="zh-CN"/>
          </a:p>
        </p:txBody>
      </p:sp>
    </p:spTree>
    <p:extLst>
      <p:ext uri="{BB962C8B-B14F-4D97-AF65-F5344CB8AC3E}">
        <p14:creationId xmlns:p14="http://schemas.microsoft.com/office/powerpoint/2010/main" val="2613491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118</a:t>
            </a:fld>
            <a:endParaRPr lang="en-US" altLang="zh-CN"/>
          </a:p>
        </p:txBody>
      </p:sp>
    </p:spTree>
    <p:extLst>
      <p:ext uri="{BB962C8B-B14F-4D97-AF65-F5344CB8AC3E}">
        <p14:creationId xmlns:p14="http://schemas.microsoft.com/office/powerpoint/2010/main" val="2832211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98D00620-6178-46C5-8F20-2517766D17DD}" type="slidenum">
              <a:rPr lang="zh-CN" altLang="en-US"/>
              <a:t>125</a:t>
            </a:fld>
            <a:endParaRPr lang="en-US" altLang="zh-CN"/>
          </a:p>
        </p:txBody>
      </p:sp>
      <p:sp>
        <p:nvSpPr>
          <p:cNvPr id="151555" name="Rectangle 2"/>
          <p:cNvSpPr>
            <a:spLocks noGrp="1" noRot="1" noChangeAspect="1" noChangeArrowheads="1" noTextEdit="1"/>
          </p:cNvSpPr>
          <p:nvPr>
            <p:ph type="sldImg"/>
          </p:nvPr>
        </p:nvSpPr>
        <p:spPr>
          <a:solidFill>
            <a:srgbClr val="FFFFFF"/>
          </a:solidFill>
        </p:spPr>
      </p:sp>
      <p:sp>
        <p:nvSpPr>
          <p:cNvPr id="1515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a:p>
        </p:txBody>
      </p:sp>
    </p:spTree>
    <p:extLst>
      <p:ext uri="{BB962C8B-B14F-4D97-AF65-F5344CB8AC3E}">
        <p14:creationId xmlns:p14="http://schemas.microsoft.com/office/powerpoint/2010/main" val="2850824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65A688A-A59D-4B9D-9571-07372D2691A7}" type="slidenum">
              <a:rPr lang="zh-CN" altLang="en-US"/>
              <a:t>12</a:t>
            </a:fld>
            <a:endParaRPr lang="en-US" altLang="zh-CN"/>
          </a:p>
        </p:txBody>
      </p:sp>
      <p:sp>
        <p:nvSpPr>
          <p:cNvPr id="429058" name="Rectangle 2"/>
          <p:cNvSpPr>
            <a:spLocks noGrp="1" noRot="1" noChangeAspect="1" noChangeArrowheads="1" noTextEdit="1"/>
          </p:cNvSpPr>
          <p:nvPr>
            <p:ph type="sldImg"/>
          </p:nvPr>
        </p:nvSpPr>
        <p:spPr/>
      </p:sp>
      <p:sp>
        <p:nvSpPr>
          <p:cNvPr id="429059" name="Rectangle 3"/>
          <p:cNvSpPr>
            <a:spLocks noGrp="1" noChangeArrowheads="1"/>
          </p:cNvSpPr>
          <p:nvPr>
            <p:ph type="body" idx="1"/>
          </p:nvPr>
        </p:nvSpPr>
        <p:spPr/>
        <p:txBody>
          <a:bodyPr/>
          <a:lstStyle/>
          <a:p>
            <a:r>
              <a:rPr lang="zh-CN" altLang="en-US"/>
              <a:t>板书和学生一起计算具有规则的口令其实是很不安全的，容易被猜测到。</a:t>
            </a:r>
          </a:p>
          <a:p>
            <a:r>
              <a:rPr lang="zh-CN" altLang="en-US"/>
              <a:t>以</a:t>
            </a:r>
            <a:r>
              <a:rPr lang="en-US" altLang="zh-CN"/>
              <a:t>8</a:t>
            </a:r>
            <a:r>
              <a:rPr lang="zh-CN" altLang="en-US"/>
              <a:t>位日期类型为例，表面上</a:t>
            </a:r>
            <a:r>
              <a:rPr lang="en-US" altLang="zh-CN"/>
              <a:t>8</a:t>
            </a:r>
            <a:r>
              <a:rPr lang="zh-CN" altLang="en-US"/>
              <a:t>位字符的密码空间很大，但如果是</a:t>
            </a:r>
            <a:r>
              <a:rPr lang="en-US" altLang="zh-CN"/>
              <a:t>8</a:t>
            </a:r>
            <a:r>
              <a:rPr lang="zh-CN" altLang="en-US"/>
              <a:t>位的日期格式，固定</a:t>
            </a:r>
            <a:r>
              <a:rPr lang="en-US" altLang="zh-CN"/>
              <a:t>19**</a:t>
            </a:r>
            <a:r>
              <a:rPr lang="zh-CN" altLang="en-US"/>
              <a:t>，假设用户是近</a:t>
            </a:r>
            <a:r>
              <a:rPr lang="en-US" altLang="zh-CN"/>
              <a:t>50</a:t>
            </a:r>
            <a:r>
              <a:rPr lang="zh-CN" altLang="en-US"/>
              <a:t>年出生的人，那么密码空间就只有</a:t>
            </a:r>
            <a:r>
              <a:rPr lang="en-US" altLang="zh-CN"/>
              <a:t>50*12*31</a:t>
            </a:r>
            <a:r>
              <a:rPr lang="zh-CN" altLang="en-US"/>
              <a:t>那么多了。</a:t>
            </a:r>
            <a:endParaRPr lang="en-US" altLang="zh-CN"/>
          </a:p>
        </p:txBody>
      </p:sp>
    </p:spTree>
    <p:extLst>
      <p:ext uri="{BB962C8B-B14F-4D97-AF65-F5344CB8AC3E}">
        <p14:creationId xmlns:p14="http://schemas.microsoft.com/office/powerpoint/2010/main" val="396082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B8DC6A3-2D2C-40CF-AF27-2753815BDCC1}" type="slidenum">
              <a:rPr lang="zh-CN" altLang="en-US"/>
              <a:t>13</a:t>
            </a:fld>
            <a:endParaRPr lang="en-US" altLang="zh-CN"/>
          </a:p>
        </p:txBody>
      </p:sp>
      <p:sp>
        <p:nvSpPr>
          <p:cNvPr id="458754" name="Rectangle 2"/>
          <p:cNvSpPr>
            <a:spLocks noGrp="1" noRot="1" noChangeAspect="1" noChangeArrowheads="1" noTextEdit="1"/>
          </p:cNvSpPr>
          <p:nvPr>
            <p:ph type="sldImg"/>
          </p:nvPr>
        </p:nvSpPr>
        <p:spPr/>
      </p:sp>
      <p:sp>
        <p:nvSpPr>
          <p:cNvPr id="458755" name="Rectangle 3"/>
          <p:cNvSpPr>
            <a:spLocks noGrp="1" noChangeArrowheads="1"/>
          </p:cNvSpPr>
          <p:nvPr>
            <p:ph type="body" idx="1"/>
          </p:nvPr>
        </p:nvSpPr>
        <p:spPr/>
        <p:txBody>
          <a:bodyPr/>
          <a:lstStyle/>
          <a:p>
            <a:r>
              <a:rPr lang="zh-CN" altLang="en-US"/>
              <a:t>说明一下口令规则、字典攻击与暴力破解的关系：</a:t>
            </a:r>
          </a:p>
          <a:p>
            <a:r>
              <a:rPr lang="zh-CN" altLang="en-US"/>
              <a:t>通过口令规则可以帮助建立字典攻击的字典文件，通过字典文件可以减少暴力破解的遍历次数。</a:t>
            </a:r>
            <a:endParaRPr lang="en-US" altLang="zh-CN"/>
          </a:p>
          <a:p>
            <a:endParaRPr lang="en-US" altLang="zh-CN"/>
          </a:p>
        </p:txBody>
      </p:sp>
    </p:spTree>
    <p:extLst>
      <p:ext uri="{BB962C8B-B14F-4D97-AF65-F5344CB8AC3E}">
        <p14:creationId xmlns:p14="http://schemas.microsoft.com/office/powerpoint/2010/main" val="117733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95B0237-46C1-416A-889E-DA0CECFC6CA6}" type="slidenum">
              <a:rPr lang="zh-CN" altLang="en-US"/>
              <a:t>18</a:t>
            </a:fld>
            <a:endParaRPr lang="en-US" altLang="zh-CN"/>
          </a:p>
        </p:txBody>
      </p:sp>
      <p:sp>
        <p:nvSpPr>
          <p:cNvPr id="468994" name="Rectangle 2"/>
          <p:cNvSpPr>
            <a:spLocks noGrp="1" noRot="1" noChangeAspect="1" noChangeArrowheads="1" noTextEdit="1"/>
          </p:cNvSpPr>
          <p:nvPr>
            <p:ph type="sldImg"/>
          </p:nvPr>
        </p:nvSpPr>
        <p:spPr/>
      </p:sp>
      <p:sp>
        <p:nvSpPr>
          <p:cNvPr id="468995" name="Rectangle 3"/>
          <p:cNvSpPr>
            <a:spLocks noGrp="1" noChangeArrowheads="1"/>
          </p:cNvSpPr>
          <p:nvPr>
            <p:ph type="body" idx="1"/>
          </p:nvPr>
        </p:nvSpPr>
        <p:spPr/>
        <p:txBody>
          <a:bodyPr/>
          <a:lstStyle/>
          <a:p>
            <a:r>
              <a:rPr lang="zh-CN" altLang="en-US"/>
              <a:t>给学生演示如何根据口令规则生成黑客字典文件。</a:t>
            </a:r>
          </a:p>
          <a:p>
            <a:r>
              <a:rPr lang="zh-CN" altLang="en-US"/>
              <a:t>并演示使用流光软件的高级扫描功能，载入字典文件进行口令扫描。</a:t>
            </a:r>
          </a:p>
          <a:p>
            <a:r>
              <a:rPr lang="zh-CN" altLang="en-US"/>
              <a:t>给学生解释：生成的字典文件就是一个文本文件。字典文件几乎在各种口令破解软件中都有需要。</a:t>
            </a:r>
          </a:p>
        </p:txBody>
      </p:sp>
    </p:spTree>
    <p:extLst>
      <p:ext uri="{BB962C8B-B14F-4D97-AF65-F5344CB8AC3E}">
        <p14:creationId xmlns:p14="http://schemas.microsoft.com/office/powerpoint/2010/main" val="424965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Grp="1" noChangeArrowheads="1"/>
          </p:cNvSpPr>
          <p:nvPr>
            <p:ph type="dt" sz="quarter" idx="1"/>
          </p:nvPr>
        </p:nvSpPr>
        <p:spPr>
          <a:noFill/>
          <a:ln>
            <a:miter lim="800000"/>
          </a:ln>
        </p:spPr>
        <p:txBody>
          <a:bodyPr/>
          <a:lstStyle/>
          <a:p>
            <a:fld id="{29466D7D-A086-4314-8ADE-9040033F2B06}" type="datetime1">
              <a:rPr lang="zh-CN" altLang="en-US"/>
              <a:t>2022/11/4</a:t>
            </a:fld>
            <a:endParaRPr lang="en-US" altLang="zh-CN"/>
          </a:p>
        </p:txBody>
      </p:sp>
      <p:sp>
        <p:nvSpPr>
          <p:cNvPr id="145411" name="Rectangle 7"/>
          <p:cNvSpPr>
            <a:spLocks noGrp="1" noChangeArrowheads="1"/>
          </p:cNvSpPr>
          <p:nvPr>
            <p:ph type="sldNum" sz="quarter" idx="5"/>
          </p:nvPr>
        </p:nvSpPr>
        <p:spPr>
          <a:noFill/>
          <a:ln>
            <a:miter lim="800000"/>
          </a:ln>
        </p:spPr>
        <p:txBody>
          <a:bodyPr/>
          <a:lstStyle/>
          <a:p>
            <a:fld id="{36B8AE22-4712-4CB6-86C7-4DBF93BC2F5C}" type="slidenum">
              <a:rPr lang="en-US" altLang="zh-CN"/>
              <a:t>28</a:t>
            </a:fld>
            <a:endParaRPr lang="en-US" altLang="zh-CN"/>
          </a:p>
        </p:txBody>
      </p:sp>
      <p:sp>
        <p:nvSpPr>
          <p:cNvPr id="145412" name="Rectangle 2"/>
          <p:cNvSpPr>
            <a:spLocks noGrp="1" noRot="1" noChangeAspect="1" noChangeArrowheads="1" noTextEdit="1"/>
          </p:cNvSpPr>
          <p:nvPr>
            <p:ph type="sldImg"/>
          </p:nvPr>
        </p:nvSpPr>
        <p:spPr>
          <a:ln cap="flat"/>
        </p:spPr>
      </p:sp>
      <p:sp>
        <p:nvSpPr>
          <p:cNvPr id="145413" name="Rectangle 3"/>
          <p:cNvSpPr>
            <a:spLocks noGrp="1" noChangeArrowheads="1"/>
          </p:cNvSpPr>
          <p:nvPr>
            <p:ph type="body" idx="1"/>
          </p:nvPr>
        </p:nvSpPr>
        <p:spPr>
          <a:noFill/>
        </p:spPr>
        <p:txBody>
          <a:bodyPr/>
          <a:lstStyle/>
          <a:p>
            <a:pPr eaLnBrk="1" hangingPunct="1"/>
            <a:endParaRPr lang="zh-CN" altLang="zh-CN">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1279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a:spLocks noGrp="1" noChangeArrowheads="1"/>
          </p:cNvSpPr>
          <p:nvPr>
            <p:ph type="dt" sz="quarter" idx="1"/>
          </p:nvPr>
        </p:nvSpPr>
        <p:spPr>
          <a:noFill/>
          <a:ln>
            <a:miter lim="800000"/>
          </a:ln>
        </p:spPr>
        <p:txBody>
          <a:bodyPr/>
          <a:lstStyle/>
          <a:p>
            <a:fld id="{FCA4F987-7971-41F7-A781-C63FBFE56949}" type="datetime1">
              <a:rPr lang="zh-CN" altLang="en-US"/>
              <a:t>2022/11/4</a:t>
            </a:fld>
            <a:endParaRPr lang="en-US" altLang="zh-CN"/>
          </a:p>
        </p:txBody>
      </p:sp>
      <p:sp>
        <p:nvSpPr>
          <p:cNvPr id="146435" name="Rectangle 7"/>
          <p:cNvSpPr>
            <a:spLocks noGrp="1" noChangeArrowheads="1"/>
          </p:cNvSpPr>
          <p:nvPr>
            <p:ph type="sldNum" sz="quarter" idx="5"/>
          </p:nvPr>
        </p:nvSpPr>
        <p:spPr>
          <a:noFill/>
          <a:ln>
            <a:miter lim="800000"/>
          </a:ln>
        </p:spPr>
        <p:txBody>
          <a:bodyPr/>
          <a:lstStyle/>
          <a:p>
            <a:fld id="{4DA6A43B-B79D-411B-A8F7-3FF8FF454F7E}" type="slidenum">
              <a:rPr lang="en-US" altLang="zh-CN"/>
              <a:t>33</a:t>
            </a:fld>
            <a:endParaRPr lang="en-US" altLang="zh-CN"/>
          </a:p>
        </p:txBody>
      </p:sp>
      <p:sp>
        <p:nvSpPr>
          <p:cNvPr id="146436" name="Rectangle 2"/>
          <p:cNvSpPr>
            <a:spLocks noGrp="1" noRot="1" noChangeAspect="1" noChangeArrowheads="1" noTextEdit="1"/>
          </p:cNvSpPr>
          <p:nvPr>
            <p:ph type="sldImg"/>
          </p:nvPr>
        </p:nvSpPr>
        <p:spPr/>
      </p:sp>
      <p:sp>
        <p:nvSpPr>
          <p:cNvPr id="146437" name="Rectangle 3"/>
          <p:cNvSpPr>
            <a:spLocks noGrp="1" noChangeArrowheads="1"/>
          </p:cNvSpPr>
          <p:nvPr>
            <p:ph type="body" idx="1"/>
          </p:nvPr>
        </p:nvSpPr>
        <p:spPr>
          <a:noFill/>
        </p:spPr>
        <p:txBody>
          <a:bodyPr/>
          <a:lstStyle/>
          <a:p>
            <a:pPr eaLnBrk="1" hangingPunct="1"/>
            <a:endParaRPr lang="zh-CN" altLang="zh-CN">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04603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a:spLocks noGrp="1" noChangeArrowheads="1"/>
          </p:cNvSpPr>
          <p:nvPr>
            <p:ph type="dt" sz="quarter" idx="1"/>
          </p:nvPr>
        </p:nvSpPr>
        <p:spPr>
          <a:noFill/>
          <a:ln>
            <a:miter lim="800000"/>
          </a:ln>
        </p:spPr>
        <p:txBody>
          <a:bodyPr/>
          <a:lstStyle/>
          <a:p>
            <a:fld id="{2D0F4E8D-4FB1-49E4-9577-13F9FE5030CE}" type="datetime1">
              <a:rPr lang="zh-CN" altLang="en-US"/>
              <a:t>2022/11/4</a:t>
            </a:fld>
            <a:endParaRPr lang="en-US" altLang="zh-CN"/>
          </a:p>
        </p:txBody>
      </p:sp>
      <p:sp>
        <p:nvSpPr>
          <p:cNvPr id="147459" name="Rectangle 7"/>
          <p:cNvSpPr>
            <a:spLocks noGrp="1" noChangeArrowheads="1"/>
          </p:cNvSpPr>
          <p:nvPr>
            <p:ph type="sldNum" sz="quarter" idx="5"/>
          </p:nvPr>
        </p:nvSpPr>
        <p:spPr>
          <a:noFill/>
          <a:ln>
            <a:miter lim="800000"/>
          </a:ln>
        </p:spPr>
        <p:txBody>
          <a:bodyPr/>
          <a:lstStyle/>
          <a:p>
            <a:fld id="{80152E68-E947-4576-997D-D6E9196C0422}" type="slidenum">
              <a:rPr lang="en-US" altLang="zh-CN"/>
              <a:t>34</a:t>
            </a:fld>
            <a:endParaRPr lang="en-US" altLang="zh-CN"/>
          </a:p>
        </p:txBody>
      </p:sp>
      <p:sp>
        <p:nvSpPr>
          <p:cNvPr id="147460" name="Rectangle 2"/>
          <p:cNvSpPr>
            <a:spLocks noGrp="1" noRot="1" noChangeAspect="1" noChangeArrowheads="1" noTextEdit="1"/>
          </p:cNvSpPr>
          <p:nvPr>
            <p:ph type="sldImg"/>
          </p:nvPr>
        </p:nvSpPr>
        <p:spPr/>
      </p:sp>
      <p:sp>
        <p:nvSpPr>
          <p:cNvPr id="147461" name="Rectangle 3"/>
          <p:cNvSpPr>
            <a:spLocks noGrp="1" noChangeArrowheads="1"/>
          </p:cNvSpPr>
          <p:nvPr>
            <p:ph type="body" idx="1"/>
          </p:nvPr>
        </p:nvSpPr>
        <p:spPr>
          <a:noFill/>
        </p:spPr>
        <p:txBody>
          <a:bodyPr/>
          <a:lstStyle/>
          <a:p>
            <a:pPr eaLnBrk="1" hangingPunct="1"/>
            <a:endParaRPr lang="zh-CN" altLang="zh-CN">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38106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6AA3C00-F673-4610-AFD2-5EBE15B584EF}" type="slidenum">
              <a:rPr lang="zh-CN" altLang="en-US"/>
              <a:t>51</a:t>
            </a:fld>
            <a:endParaRPr lang="en-US" altLang="zh-CN"/>
          </a:p>
        </p:txBody>
      </p:sp>
      <p:sp>
        <p:nvSpPr>
          <p:cNvPr id="499714" name="Rectangle 2"/>
          <p:cNvSpPr>
            <a:spLocks noGrp="1" noRot="1" noChangeAspect="1" noChangeArrowheads="1" noTextEdit="1"/>
          </p:cNvSpPr>
          <p:nvPr>
            <p:ph type="sldImg"/>
          </p:nvPr>
        </p:nvSpPr>
        <p:spPr/>
      </p:sp>
      <p:sp>
        <p:nvSpPr>
          <p:cNvPr id="499715" name="Rectangle 3"/>
          <p:cNvSpPr>
            <a:spLocks noGrp="1" noChangeArrowheads="1"/>
          </p:cNvSpPr>
          <p:nvPr>
            <p:ph type="body" idx="1"/>
          </p:nvPr>
        </p:nvSpPr>
        <p:spPr/>
        <p:txBody>
          <a:bodyPr/>
          <a:lstStyle/>
          <a:p>
            <a:r>
              <a:rPr lang="zh-CN" altLang="en-US" dirty="0"/>
              <a:t>可以通过光盘启动的</a:t>
            </a:r>
            <a:r>
              <a:rPr lang="en-US" altLang="zh-CN" dirty="0"/>
              <a:t>Windows</a:t>
            </a:r>
            <a:r>
              <a:rPr lang="zh-CN" altLang="en-US" dirty="0"/>
              <a:t>口令破解程序把</a:t>
            </a:r>
            <a:r>
              <a:rPr lang="en-US" altLang="zh-CN" dirty="0"/>
              <a:t>SAM</a:t>
            </a:r>
            <a:r>
              <a:rPr lang="zh-CN" altLang="en-US" dirty="0"/>
              <a:t>文件里某用户对应的口令清为空</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位置：</a:t>
            </a:r>
            <a:r>
              <a:rPr lang="en-US" altLang="zh-CN" dirty="0"/>
              <a:t>%</a:t>
            </a:r>
            <a:r>
              <a:rPr lang="en-US" altLang="zh-CN" dirty="0" err="1"/>
              <a:t>SystemRoot</a:t>
            </a:r>
            <a:r>
              <a:rPr lang="en-US" altLang="zh-CN" dirty="0"/>
              <a:t>%\system32\</a:t>
            </a:r>
            <a:r>
              <a:rPr lang="en-US" altLang="zh-CN" dirty="0" err="1"/>
              <a:t>config</a:t>
            </a:r>
            <a:r>
              <a:rPr lang="en-US" altLang="zh-CN" dirty="0"/>
              <a:t>\</a:t>
            </a:r>
            <a:r>
              <a:rPr lang="en-US" altLang="zh-CN" dirty="0" err="1"/>
              <a:t>sam</a:t>
            </a:r>
            <a:r>
              <a:rPr lang="en-US" altLang="zh-CN" dirty="0"/>
              <a:t> </a:t>
            </a:r>
            <a:endParaRPr lang="zh-CN" altLang="en-US" dirty="0"/>
          </a:p>
          <a:p>
            <a:endParaRPr lang="zh-CN" altLang="en-US" dirty="0"/>
          </a:p>
        </p:txBody>
      </p:sp>
    </p:spTree>
    <p:extLst>
      <p:ext uri="{BB962C8B-B14F-4D97-AF65-F5344CB8AC3E}">
        <p14:creationId xmlns:p14="http://schemas.microsoft.com/office/powerpoint/2010/main" val="2088512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p:nvPr/>
        </p:nvGrpSpPr>
        <p:grpSpPr bwMode="auto">
          <a:xfrm>
            <a:off x="0" y="2438400"/>
            <a:ext cx="9009063" cy="1052513"/>
            <a:chOff x="0" y="1536"/>
            <a:chExt cx="5675" cy="663"/>
          </a:xfrm>
        </p:grpSpPr>
        <p:grpSp>
          <p:nvGrpSpPr>
            <p:cNvPr id="3" name="Group 3"/>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grpSp>
          <p:nvGrpSpPr>
            <p:cNvPr id="4" name="Group 6"/>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t>2022/11/4</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CB3E5F7E-5148-4CB2-963A-95C37528F550}" type="datetime1">
              <a:rPr lang="zh-CN" altLang="en-US" smtClean="0">
                <a:solidFill>
                  <a:srgbClr val="000000"/>
                </a:solidFill>
              </a:rPr>
              <a:t>2022/11/4</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EF68ED92-367B-4CD8-A26C-4E6248EAD48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E565DC17-A35B-464B-A9AB-82DCA891CFF2}" type="datetime1">
              <a:rPr lang="zh-CN" altLang="en-US" smtClean="0">
                <a:solidFill>
                  <a:srgbClr val="000000"/>
                </a:solidFill>
              </a:rPr>
              <a:t>2022/11/4</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CBA975A5-F217-4B48-B315-600F055D978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3400"/>
              </a:lnSpc>
              <a:defRPr/>
            </a:lvl1pPr>
            <a:lvl2pPr>
              <a:lnSpc>
                <a:spcPts val="3400"/>
              </a:lnSpc>
              <a:defRPr/>
            </a:lvl2pPr>
            <a:lvl3pPr>
              <a:lnSpc>
                <a:spcPts val="3400"/>
              </a:lnSpc>
              <a:defRPr/>
            </a:lvl3pPr>
            <a:lvl4pPr>
              <a:lnSpc>
                <a:spcPts val="3400"/>
              </a:lnSpc>
              <a:defRPr/>
            </a:lvl4pPr>
            <a:lvl5pPr>
              <a:lnSpc>
                <a:spcPts val="34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fld id="{13EAD5F1-67B5-4A0D-ABC1-AB8E7ABAD35E}" type="datetime1">
              <a:rPr lang="zh-CN" altLang="en-US" smtClean="0">
                <a:solidFill>
                  <a:srgbClr val="000000"/>
                </a:solidFill>
              </a:rPr>
              <a:t>2022/11/4</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65EB7420-10C5-4439-A879-6C64816B7E2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p:txBody>
          <a:bodyPr/>
          <a:lstStyle>
            <a:lvl1pPr>
              <a:defRPr/>
            </a:lvl1pPr>
          </a:lstStyle>
          <a:p>
            <a:pPr>
              <a:defRPr/>
            </a:pPr>
            <a:fld id="{8777064C-0A55-4E07-B965-6C3D3728ABB2}" type="datetime1">
              <a:rPr lang="zh-CN" altLang="en-US" smtClean="0">
                <a:solidFill>
                  <a:srgbClr val="000000"/>
                </a:solidFill>
              </a:rPr>
              <a:t>2022/11/4</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6B28E056-97FC-4A70-8131-E02F6583BF82}"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p:txBody>
          <a:bodyPr/>
          <a:lstStyle>
            <a:lvl1pPr>
              <a:defRPr/>
            </a:lvl1pPr>
          </a:lstStyle>
          <a:p>
            <a:pPr>
              <a:defRPr/>
            </a:pPr>
            <a:fld id="{E8AED8A2-82FC-4DC1-9863-2A50613A6AE6}" type="datetime1">
              <a:rPr lang="zh-CN" altLang="en-US" smtClean="0">
                <a:solidFill>
                  <a:srgbClr val="000000"/>
                </a:solidFill>
              </a:rPr>
              <a:t>2022/11/4</a:t>
            </a:fld>
            <a:endParaRPr lang="en-US" altLang="zh-CN">
              <a:solidFill>
                <a:srgbClr val="000000"/>
              </a:solidFill>
            </a:endParaRPr>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p:txBody>
          <a:bodyPr/>
          <a:lstStyle>
            <a:lvl1pPr>
              <a:defRPr/>
            </a:lvl1pPr>
          </a:lstStyle>
          <a:p>
            <a:pPr>
              <a:defRPr/>
            </a:pPr>
            <a:fld id="{BBFD273C-C71A-40AC-9777-8B20B0D93BC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p:txBody>
          <a:bodyPr/>
          <a:lstStyle>
            <a:lvl1pPr>
              <a:defRPr/>
            </a:lvl1pPr>
          </a:lstStyle>
          <a:p>
            <a:pPr>
              <a:defRPr/>
            </a:pPr>
            <a:fld id="{075295FB-9049-4B10-8132-A2704FC040E4}" type="datetime1">
              <a:rPr lang="zh-CN" altLang="en-US" smtClean="0">
                <a:solidFill>
                  <a:srgbClr val="000000"/>
                </a:solidFill>
              </a:rPr>
              <a:t>2022/11/4</a:t>
            </a:fld>
            <a:endParaRPr lang="en-US" altLang="zh-CN">
              <a:solidFill>
                <a:srgbClr val="000000"/>
              </a:solidFill>
            </a:endParaRPr>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p:txBody>
          <a:bodyPr/>
          <a:lstStyle>
            <a:lvl1pPr>
              <a:defRPr/>
            </a:lvl1pPr>
          </a:lstStyle>
          <a:p>
            <a:pPr>
              <a:defRPr/>
            </a:pPr>
            <a:fld id="{3782B63A-4FE1-4D96-8285-FCAE99EA789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27E94A6A-DBE8-4CE6-9619-41C62789DE7E}" type="datetime1">
              <a:rPr lang="zh-CN" altLang="en-US" smtClean="0">
                <a:solidFill>
                  <a:srgbClr val="000000"/>
                </a:solidFill>
              </a:rPr>
              <a:t>2022/11/4</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B733275C-2774-4B25-97E7-7065F970E90C}"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00651A7E-C721-4544-8D2F-3546C0565F84}" type="datetime1">
              <a:rPr lang="zh-CN" altLang="en-US" smtClean="0">
                <a:solidFill>
                  <a:srgbClr val="000000"/>
                </a:solidFill>
              </a:rPr>
              <a:t>2022/11/4</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2C21E245-20D5-4D11-AD9A-5B593160C0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l">
              <a:defRPr kumimoji="0" sz="1400" b="0">
                <a:ea typeface="宋体" panose="02010600030101010101" pitchFamily="2" charset="-122"/>
              </a:defRPr>
            </a:lvl1pPr>
          </a:lstStyle>
          <a:p>
            <a:pPr>
              <a:defRPr/>
            </a:pPr>
            <a:fld id="{2812D72D-DA04-4C9C-9A6E-C01386CD88CE}" type="datetime1">
              <a:rPr lang="zh-CN" altLang="en-US" smtClean="0">
                <a:solidFill>
                  <a:srgbClr val="000000"/>
                </a:solidFill>
              </a:rPr>
              <a:t>2022/11/4</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kumimoji="0" sz="1400" b="0">
                <a:ea typeface="宋体" panose="02010600030101010101" pitchFamily="2"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kumimoji="0" sz="1400" b="0">
                <a:ea typeface="宋体" panose="02010600030101010101" pitchFamily="2" charset="-122"/>
              </a:defRPr>
            </a:lvl1pPr>
          </a:lstStyle>
          <a:p>
            <a:pPr>
              <a:defRPr/>
            </a:pPr>
            <a:fld id="{38C58080-A4A9-4607-B318-5D24794E2C9C}" type="slidenum">
              <a:rPr lang="en-US" altLang="zh-CN">
                <a:solidFill>
                  <a:srgbClr val="000000"/>
                </a:solidFill>
              </a:r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ln>
          <a:effectLst/>
        </p:spPr>
        <p:txBody>
          <a:bodyPr wrap="none"/>
          <a:lstStyle/>
          <a:p>
            <a:pPr algn="ctr">
              <a:defRPr/>
            </a:pPr>
            <a:endParaRPr lang="zh-CN" altLang="en-US">
              <a:solidFill>
                <a:srgbClr val="000000"/>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9.51cto.com/wyfs02/M00/2B/69/wKioL1OH6rigIz35AAMPAZKfbqA410.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www.georgiasoftworks.com/" TargetMode="External"/><Relationship Id="rId2" Type="http://schemas.openxmlformats.org/officeDocument/2006/relationships/hyperlink" Target="http://www.openwall.com/passwdqc" TargetMode="External"/><Relationship Id="rId1" Type="http://schemas.openxmlformats.org/officeDocument/2006/relationships/slideLayout" Target="../slideLayouts/slideLayout2.xml"/><Relationship Id="rId4" Type="http://schemas.openxmlformats.org/officeDocument/2006/relationships/hyperlink" Target="http://ntsecurity.nu/toolbox"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4" name="标题 1"/>
          <p:cNvSpPr>
            <a:spLocks noGrp="1"/>
          </p:cNvSpPr>
          <p:nvPr>
            <p:ph type="ctrTitle"/>
          </p:nvPr>
        </p:nvSpPr>
        <p:spPr>
          <a:xfrm>
            <a:off x="1154430" y="1876425"/>
            <a:ext cx="6960870" cy="1143000"/>
          </a:xfrm>
        </p:spPr>
        <p:txBody>
          <a:bodyPr/>
          <a:lstStyle/>
          <a:p>
            <a:r>
              <a:rPr lang="en-US" altLang="zh-CN" dirty="0">
                <a:solidFill>
                  <a:schemeClr val="tx1"/>
                </a:solidFill>
              </a:rPr>
              <a:t>   </a:t>
            </a:r>
            <a:r>
              <a:rPr lang="zh-CN" altLang="en-US" dirty="0" smtClean="0">
                <a:solidFill>
                  <a:schemeClr val="tx1"/>
                </a:solidFill>
              </a:rPr>
              <a:t>身份认证、口令</a:t>
            </a:r>
            <a:r>
              <a:rPr lang="zh-CN" altLang="en-US" dirty="0">
                <a:solidFill>
                  <a:schemeClr val="tx1"/>
                </a:solidFill>
              </a:rPr>
              <a:t>攻击技术与防御</a:t>
            </a:r>
          </a:p>
        </p:txBody>
      </p:sp>
      <p:pic>
        <p:nvPicPr>
          <p:cNvPr id="5" name="图片 4" descr="渗透测试中的密码扫描与破解技巧">
            <a:hlinkClick r:id="rId3" tgtFrame="&quot;_blank&quo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6815" y="3729990"/>
            <a:ext cx="3811270" cy="22364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zh-CN" altLang="en-US"/>
              <a:t>口令攻击的方法</a:t>
            </a:r>
            <a:endParaRPr lang="en-US" altLang="zh-CN"/>
          </a:p>
        </p:txBody>
      </p:sp>
      <p:sp>
        <p:nvSpPr>
          <p:cNvPr id="414723" name="Rectangle 3"/>
          <p:cNvSpPr>
            <a:spLocks noGrp="1" noChangeArrowheads="1"/>
          </p:cNvSpPr>
          <p:nvPr>
            <p:ph type="body" idx="1"/>
          </p:nvPr>
        </p:nvSpPr>
        <p:spPr>
          <a:xfrm>
            <a:off x="639763" y="1373188"/>
            <a:ext cx="7772400" cy="4114800"/>
          </a:xfrm>
        </p:spPr>
        <p:txBody>
          <a:bodyPr/>
          <a:lstStyle/>
          <a:p>
            <a:r>
              <a:rPr lang="zh-CN" altLang="en-US" sz="2400" dirty="0">
                <a:solidFill>
                  <a:srgbClr val="FC0000"/>
                </a:solidFill>
              </a:rPr>
              <a:t>弱口令扫描</a:t>
            </a:r>
            <a:r>
              <a:rPr lang="zh-CN" altLang="en-US" sz="2400" dirty="0"/>
              <a:t>：最简单的方法，入侵者通过扫描大量主机，从中找出一两个存在弱口令的主机。</a:t>
            </a:r>
          </a:p>
          <a:p>
            <a:r>
              <a:rPr lang="zh-CN" altLang="en-US" sz="2400" dirty="0">
                <a:solidFill>
                  <a:srgbClr val="FC0000"/>
                </a:solidFill>
              </a:rPr>
              <a:t>口令监听</a:t>
            </a:r>
            <a:r>
              <a:rPr lang="zh-CN" altLang="en-US" sz="2400" dirty="0"/>
              <a:t>：通过嗅探器软件来监听网络中的数据包来获得密码。对付明文密码特别有效，如果获取的数据包是加密的，还要涉及解密算法解密。</a:t>
            </a:r>
          </a:p>
          <a:p>
            <a:r>
              <a:rPr lang="zh-CN" altLang="en-US" sz="2400" dirty="0">
                <a:solidFill>
                  <a:srgbClr val="FC0000"/>
                </a:solidFill>
              </a:rPr>
              <a:t>社会工程学</a:t>
            </a:r>
            <a:r>
              <a:rPr lang="zh-CN" altLang="en-US" sz="2400" dirty="0"/>
              <a:t>：通过欺诈手段或人际关系获取密码。</a:t>
            </a:r>
          </a:p>
          <a:p>
            <a:r>
              <a:rPr lang="zh-CN" altLang="en-US" sz="2400" dirty="0">
                <a:solidFill>
                  <a:srgbClr val="FC0000"/>
                </a:solidFill>
              </a:rPr>
              <a:t>暴力破解</a:t>
            </a:r>
            <a:r>
              <a:rPr lang="zh-CN" altLang="en-US" sz="2400" dirty="0"/>
              <a:t>：尝试所有字符的组合方式。获取密码只是时间问题，是密码的终结者。</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4723">
                                            <p:txEl>
                                              <p:pRg st="0" end="0"/>
                                            </p:txEl>
                                          </p:spTgt>
                                        </p:tgtEl>
                                        <p:attrNameLst>
                                          <p:attrName>style.visibility</p:attrName>
                                        </p:attrNameLst>
                                      </p:cBhvr>
                                      <p:to>
                                        <p:strVal val="visible"/>
                                      </p:to>
                                    </p:set>
                                    <p:anim calcmode="lin" valueType="num">
                                      <p:cBhvr additive="base">
                                        <p:cTn id="7" dur="500" fill="hold"/>
                                        <p:tgtEl>
                                          <p:spTgt spid="4147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47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4723">
                                            <p:txEl>
                                              <p:pRg st="1" end="1"/>
                                            </p:txEl>
                                          </p:spTgt>
                                        </p:tgtEl>
                                        <p:attrNameLst>
                                          <p:attrName>style.visibility</p:attrName>
                                        </p:attrNameLst>
                                      </p:cBhvr>
                                      <p:to>
                                        <p:strVal val="visible"/>
                                      </p:to>
                                    </p:set>
                                    <p:anim calcmode="lin" valueType="num">
                                      <p:cBhvr additive="base">
                                        <p:cTn id="13" dur="500" fill="hold"/>
                                        <p:tgtEl>
                                          <p:spTgt spid="4147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4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4723">
                                            <p:txEl>
                                              <p:pRg st="2" end="2"/>
                                            </p:txEl>
                                          </p:spTgt>
                                        </p:tgtEl>
                                        <p:attrNameLst>
                                          <p:attrName>style.visibility</p:attrName>
                                        </p:attrNameLst>
                                      </p:cBhvr>
                                      <p:to>
                                        <p:strVal val="visible"/>
                                      </p:to>
                                    </p:set>
                                    <p:anim calcmode="lin" valueType="num">
                                      <p:cBhvr additive="base">
                                        <p:cTn id="19" dur="500" fill="hold"/>
                                        <p:tgtEl>
                                          <p:spTgt spid="4147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4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4723">
                                            <p:txEl>
                                              <p:pRg st="3" end="3"/>
                                            </p:txEl>
                                          </p:spTgt>
                                        </p:tgtEl>
                                        <p:attrNameLst>
                                          <p:attrName>style.visibility</p:attrName>
                                        </p:attrNameLst>
                                      </p:cBhvr>
                                      <p:to>
                                        <p:strVal val="visible"/>
                                      </p:to>
                                    </p:set>
                                    <p:anim calcmode="lin" valueType="num">
                                      <p:cBhvr additive="base">
                                        <p:cTn id="25" dur="500" fill="hold"/>
                                        <p:tgtEl>
                                          <p:spTgt spid="4147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47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r>
              <a:rPr lang="zh-CN" altLang="en-US">
                <a:latin typeface="Times New Roman" panose="02020603050405020304" pitchFamily="18" charset="0"/>
              </a:rPr>
              <a:t>（</a:t>
            </a:r>
            <a:r>
              <a:rPr lang="en-US" altLang="zh-CN">
                <a:latin typeface="Times New Roman" panose="02020603050405020304" pitchFamily="18" charset="0"/>
              </a:rPr>
              <a:t>1</a:t>
            </a:r>
            <a:r>
              <a:rPr lang="zh-CN" altLang="en-US">
                <a:latin typeface="Times New Roman" panose="02020603050405020304" pitchFamily="18" charset="0"/>
              </a:rPr>
              <a:t>）</a:t>
            </a:r>
            <a:r>
              <a:rPr lang="en-US" altLang="zh-CN">
                <a:latin typeface="Times New Roman" panose="02020603050405020304" pitchFamily="18" charset="0"/>
              </a:rPr>
              <a:t>Office</a:t>
            </a:r>
            <a:r>
              <a:rPr lang="zh-CN" altLang="en-US">
                <a:latin typeface="Times New Roman" panose="02020603050405020304" pitchFamily="18" charset="0"/>
              </a:rPr>
              <a:t>文件口令</a:t>
            </a:r>
            <a:r>
              <a:rPr lang="zh-CN" altLang="en-US"/>
              <a:t>破解</a:t>
            </a:r>
          </a:p>
        </p:txBody>
      </p:sp>
      <p:sp>
        <p:nvSpPr>
          <p:cNvPr id="491523" name="Rectangle 3"/>
          <p:cNvSpPr>
            <a:spLocks noGrp="1" noChangeArrowheads="1"/>
          </p:cNvSpPr>
          <p:nvPr>
            <p:ph type="body" idx="1"/>
          </p:nvPr>
        </p:nvSpPr>
        <p:spPr>
          <a:xfrm>
            <a:off x="447675" y="1200150"/>
            <a:ext cx="8229600" cy="5165725"/>
          </a:xfrm>
        </p:spPr>
        <p:txBody>
          <a:bodyPr/>
          <a:lstStyle/>
          <a:p>
            <a:pPr>
              <a:lnSpc>
                <a:spcPts val="3600"/>
              </a:lnSpc>
              <a:spcBef>
                <a:spcPts val="0"/>
              </a:spcBef>
            </a:pPr>
            <a:r>
              <a:rPr lang="zh-CN" altLang="en-US" sz="2400" dirty="0"/>
              <a:t>推荐软件：</a:t>
            </a:r>
            <a:r>
              <a:rPr lang="en-US" altLang="zh-CN" sz="2400" dirty="0"/>
              <a:t>Advanced Office Password Recovery</a:t>
            </a:r>
            <a:r>
              <a:rPr lang="zh-CN" altLang="en-US" sz="2400" dirty="0"/>
              <a:t>，可破解各类 </a:t>
            </a:r>
            <a:r>
              <a:rPr lang="en-US" altLang="zh-CN" sz="2400" dirty="0"/>
              <a:t>Office </a:t>
            </a:r>
            <a:r>
              <a:rPr lang="zh-CN" altLang="en-US" sz="2400" dirty="0"/>
              <a:t>文档，主要文件格式有：</a:t>
            </a:r>
          </a:p>
          <a:p>
            <a:pPr lvl="1">
              <a:lnSpc>
                <a:spcPts val="3600"/>
              </a:lnSpc>
              <a:spcBef>
                <a:spcPts val="0"/>
              </a:spcBef>
            </a:pPr>
            <a:r>
              <a:rPr lang="en-US" altLang="zh-CN" sz="2000" dirty="0"/>
              <a:t>Microsoft Word</a:t>
            </a:r>
            <a:r>
              <a:rPr lang="zh-CN" altLang="en-US" sz="2000" dirty="0"/>
              <a:t>、</a:t>
            </a:r>
            <a:r>
              <a:rPr lang="en-US" altLang="zh-CN" sz="2000" dirty="0"/>
              <a:t>Excel</a:t>
            </a:r>
            <a:r>
              <a:rPr lang="zh-CN" altLang="en-US" sz="2000" dirty="0"/>
              <a:t>、</a:t>
            </a:r>
            <a:r>
              <a:rPr lang="en-US" altLang="zh-CN" sz="2000" dirty="0"/>
              <a:t>PowerPoint</a:t>
            </a:r>
            <a:r>
              <a:rPr lang="zh-CN" altLang="en-US" sz="2000" dirty="0"/>
              <a:t>、</a:t>
            </a:r>
            <a:r>
              <a:rPr lang="en-US" altLang="zh-CN" sz="2000" dirty="0"/>
              <a:t>Visio</a:t>
            </a:r>
            <a:r>
              <a:rPr lang="zh-CN" altLang="en-US" sz="2000" dirty="0"/>
              <a:t> 文档，</a:t>
            </a:r>
            <a:r>
              <a:rPr lang="en-US" altLang="zh-CN" sz="2000" dirty="0"/>
              <a:t>Access </a:t>
            </a:r>
            <a:r>
              <a:rPr lang="zh-CN" altLang="en-US" sz="2000" dirty="0"/>
              <a:t>数据库</a:t>
            </a:r>
          </a:p>
          <a:p>
            <a:pPr lvl="1">
              <a:lnSpc>
                <a:spcPts val="3600"/>
              </a:lnSpc>
              <a:spcBef>
                <a:spcPts val="0"/>
              </a:spcBef>
            </a:pPr>
            <a:r>
              <a:rPr lang="en-US" altLang="zh-CN" sz="2000" dirty="0"/>
              <a:t>Microsoft Project </a:t>
            </a:r>
            <a:r>
              <a:rPr lang="zh-CN" altLang="en-US" sz="2000" dirty="0"/>
              <a:t>文件</a:t>
            </a:r>
          </a:p>
          <a:p>
            <a:pPr lvl="1">
              <a:lnSpc>
                <a:spcPts val="3600"/>
              </a:lnSpc>
              <a:spcBef>
                <a:spcPts val="0"/>
              </a:spcBef>
            </a:pPr>
            <a:r>
              <a:rPr lang="en-US" altLang="zh-CN" sz="2000" dirty="0"/>
              <a:t>Microsoft OneNote </a:t>
            </a:r>
            <a:r>
              <a:rPr lang="zh-CN" altLang="en-US" sz="2000" dirty="0"/>
              <a:t>文件</a:t>
            </a:r>
          </a:p>
          <a:p>
            <a:pPr lvl="1">
              <a:lnSpc>
                <a:spcPts val="3600"/>
              </a:lnSpc>
              <a:spcBef>
                <a:spcPts val="0"/>
              </a:spcBef>
            </a:pPr>
            <a:r>
              <a:rPr lang="en-US" altLang="zh-CN" sz="2000" dirty="0"/>
              <a:t>Microsoft Outlook </a:t>
            </a:r>
            <a:r>
              <a:rPr lang="zh-CN" altLang="en-US" sz="2000" dirty="0"/>
              <a:t>个人存储文件、 </a:t>
            </a:r>
            <a:r>
              <a:rPr lang="en-US" altLang="zh-CN" sz="2000" dirty="0"/>
              <a:t>Outlook VBA </a:t>
            </a:r>
            <a:r>
              <a:rPr lang="zh-CN" altLang="en-US" sz="2000" dirty="0"/>
              <a:t>宏文件</a:t>
            </a:r>
          </a:p>
          <a:p>
            <a:pPr lvl="1">
              <a:lnSpc>
                <a:spcPts val="3600"/>
              </a:lnSpc>
              <a:spcBef>
                <a:spcPts val="0"/>
              </a:spcBef>
            </a:pPr>
            <a:r>
              <a:rPr lang="en-US" altLang="zh-CN" sz="2000" dirty="0"/>
              <a:t>Microsoft Money </a:t>
            </a:r>
            <a:r>
              <a:rPr lang="zh-CN" altLang="en-US" sz="2000" dirty="0"/>
              <a:t>数据库</a:t>
            </a:r>
          </a:p>
          <a:p>
            <a:pPr lvl="1">
              <a:lnSpc>
                <a:spcPts val="3600"/>
              </a:lnSpc>
              <a:spcBef>
                <a:spcPts val="0"/>
              </a:spcBef>
            </a:pPr>
            <a:r>
              <a:rPr lang="en-US" altLang="zh-CN" sz="2000" dirty="0"/>
              <a:t>Microsoft Schedule+ </a:t>
            </a:r>
            <a:r>
              <a:rPr lang="zh-CN" altLang="en-US" sz="2000" dirty="0"/>
              <a:t>文件</a:t>
            </a:r>
          </a:p>
          <a:p>
            <a:pPr lvl="1">
              <a:lnSpc>
                <a:spcPts val="3600"/>
              </a:lnSpc>
              <a:spcBef>
                <a:spcPts val="0"/>
              </a:spcBef>
            </a:pPr>
            <a:r>
              <a:rPr lang="en-US" altLang="zh-CN" sz="2000" dirty="0"/>
              <a:t>Microsoft Backup </a:t>
            </a:r>
            <a:r>
              <a:rPr lang="zh-CN" altLang="en-US" sz="2000" dirty="0"/>
              <a:t>文件</a:t>
            </a:r>
          </a:p>
          <a:p>
            <a:pPr lvl="1">
              <a:lnSpc>
                <a:spcPts val="3600"/>
              </a:lnSpc>
              <a:spcBef>
                <a:spcPts val="0"/>
              </a:spcBef>
            </a:pPr>
            <a:r>
              <a:rPr lang="en-US" altLang="zh-CN" sz="2000" dirty="0"/>
              <a:t>Microsoft Mail </a:t>
            </a:r>
            <a:r>
              <a:rPr lang="zh-CN" altLang="en-US" sz="2000" dirty="0"/>
              <a:t>文件</a:t>
            </a:r>
          </a:p>
          <a:p>
            <a:pPr lvl="1">
              <a:lnSpc>
                <a:spcPts val="3600"/>
              </a:lnSpc>
              <a:spcBef>
                <a:spcPts val="0"/>
              </a:spcBef>
            </a:pPr>
            <a:r>
              <a:rPr lang="en-US" altLang="zh-CN" sz="2000" dirty="0"/>
              <a:t>Microsoft Pocket Excel </a:t>
            </a:r>
            <a:r>
              <a:rPr lang="zh-CN" altLang="en-US" sz="2000" dirty="0"/>
              <a:t>文件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91523">
                                            <p:txEl>
                                              <p:pRg st="0" end="0"/>
                                            </p:txEl>
                                          </p:spTgt>
                                        </p:tgtEl>
                                        <p:attrNameLst>
                                          <p:attrName>style.visibility</p:attrName>
                                        </p:attrNameLst>
                                      </p:cBhvr>
                                      <p:to>
                                        <p:strVal val="visible"/>
                                      </p:to>
                                    </p:set>
                                    <p:anim calcmode="lin" valueType="num">
                                      <p:cBhvr>
                                        <p:cTn id="7" dur="1000" fill="hold"/>
                                        <p:tgtEl>
                                          <p:spTgt spid="49152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9152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9152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91523">
                                            <p:txEl>
                                              <p:pRg st="1" end="1"/>
                                            </p:txEl>
                                          </p:spTgt>
                                        </p:tgtEl>
                                        <p:attrNameLst>
                                          <p:attrName>style.visibility</p:attrName>
                                        </p:attrNameLst>
                                      </p:cBhvr>
                                      <p:to>
                                        <p:strVal val="visible"/>
                                      </p:to>
                                    </p:set>
                                    <p:anim calcmode="lin" valueType="num">
                                      <p:cBhvr>
                                        <p:cTn id="14" dur="1000" fill="hold"/>
                                        <p:tgtEl>
                                          <p:spTgt spid="49152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49152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91523">
                                            <p:txEl>
                                              <p:pRg st="1" end="1"/>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491523">
                                            <p:txEl>
                                              <p:pRg st="2" end="2"/>
                                            </p:txEl>
                                          </p:spTgt>
                                        </p:tgtEl>
                                        <p:attrNameLst>
                                          <p:attrName>style.visibility</p:attrName>
                                        </p:attrNameLst>
                                      </p:cBhvr>
                                      <p:to>
                                        <p:strVal val="visible"/>
                                      </p:to>
                                    </p:set>
                                    <p:anim calcmode="lin" valueType="num">
                                      <p:cBhvr>
                                        <p:cTn id="19" dur="1000" fill="hold"/>
                                        <p:tgtEl>
                                          <p:spTgt spid="491523">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491523">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491523">
                                            <p:txEl>
                                              <p:pRg st="2" end="2"/>
                                            </p:txEl>
                                          </p:spTgt>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491523">
                                            <p:txEl>
                                              <p:pRg st="3" end="3"/>
                                            </p:txEl>
                                          </p:spTgt>
                                        </p:tgtEl>
                                        <p:attrNameLst>
                                          <p:attrName>style.visibility</p:attrName>
                                        </p:attrNameLst>
                                      </p:cBhvr>
                                      <p:to>
                                        <p:strVal val="visible"/>
                                      </p:to>
                                    </p:set>
                                    <p:anim calcmode="lin" valueType="num">
                                      <p:cBhvr>
                                        <p:cTn id="24" dur="1000" fill="hold"/>
                                        <p:tgtEl>
                                          <p:spTgt spid="491523">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491523">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491523">
                                            <p:txEl>
                                              <p:pRg st="3" end="3"/>
                                            </p:txEl>
                                          </p:spTgt>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491523">
                                            <p:txEl>
                                              <p:pRg st="4" end="4"/>
                                            </p:txEl>
                                          </p:spTgt>
                                        </p:tgtEl>
                                        <p:attrNameLst>
                                          <p:attrName>style.visibility</p:attrName>
                                        </p:attrNameLst>
                                      </p:cBhvr>
                                      <p:to>
                                        <p:strVal val="visible"/>
                                      </p:to>
                                    </p:set>
                                    <p:anim calcmode="lin" valueType="num">
                                      <p:cBhvr>
                                        <p:cTn id="29" dur="1000" fill="hold"/>
                                        <p:tgtEl>
                                          <p:spTgt spid="491523">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491523">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491523">
                                            <p:txEl>
                                              <p:pRg st="4" end="4"/>
                                            </p:tx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491523">
                                            <p:txEl>
                                              <p:pRg st="5" end="5"/>
                                            </p:txEl>
                                          </p:spTgt>
                                        </p:tgtEl>
                                        <p:attrNameLst>
                                          <p:attrName>style.visibility</p:attrName>
                                        </p:attrNameLst>
                                      </p:cBhvr>
                                      <p:to>
                                        <p:strVal val="visible"/>
                                      </p:to>
                                    </p:set>
                                    <p:anim calcmode="lin" valueType="num">
                                      <p:cBhvr>
                                        <p:cTn id="34" dur="1000" fill="hold"/>
                                        <p:tgtEl>
                                          <p:spTgt spid="491523">
                                            <p:txEl>
                                              <p:pRg st="5" end="5"/>
                                            </p:txEl>
                                          </p:spTgt>
                                        </p:tgtEl>
                                        <p:attrNameLst>
                                          <p:attrName>ppt_w</p:attrName>
                                        </p:attrNameLst>
                                      </p:cBhvr>
                                      <p:tavLst>
                                        <p:tav tm="0">
                                          <p:val>
                                            <p:strVal val="#ppt_w*0.70"/>
                                          </p:val>
                                        </p:tav>
                                        <p:tav tm="100000">
                                          <p:val>
                                            <p:strVal val="#ppt_w"/>
                                          </p:val>
                                        </p:tav>
                                      </p:tavLst>
                                    </p:anim>
                                    <p:anim calcmode="lin" valueType="num">
                                      <p:cBhvr>
                                        <p:cTn id="35" dur="1000" fill="hold"/>
                                        <p:tgtEl>
                                          <p:spTgt spid="491523">
                                            <p:txEl>
                                              <p:pRg st="5" end="5"/>
                                            </p:txEl>
                                          </p:spTgt>
                                        </p:tgtEl>
                                        <p:attrNameLst>
                                          <p:attrName>ppt_h</p:attrName>
                                        </p:attrNameLst>
                                      </p:cBhvr>
                                      <p:tavLst>
                                        <p:tav tm="0">
                                          <p:val>
                                            <p:strVal val="#ppt_h"/>
                                          </p:val>
                                        </p:tav>
                                        <p:tav tm="100000">
                                          <p:val>
                                            <p:strVal val="#ppt_h"/>
                                          </p:val>
                                        </p:tav>
                                      </p:tavLst>
                                    </p:anim>
                                    <p:animEffect transition="in" filter="fade">
                                      <p:cBhvr>
                                        <p:cTn id="36" dur="1000"/>
                                        <p:tgtEl>
                                          <p:spTgt spid="491523">
                                            <p:txEl>
                                              <p:pRg st="5" end="5"/>
                                            </p:txEl>
                                          </p:spTgt>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491523">
                                            <p:txEl>
                                              <p:pRg st="6" end="6"/>
                                            </p:txEl>
                                          </p:spTgt>
                                        </p:tgtEl>
                                        <p:attrNameLst>
                                          <p:attrName>style.visibility</p:attrName>
                                        </p:attrNameLst>
                                      </p:cBhvr>
                                      <p:to>
                                        <p:strVal val="visible"/>
                                      </p:to>
                                    </p:set>
                                    <p:anim calcmode="lin" valueType="num">
                                      <p:cBhvr>
                                        <p:cTn id="39" dur="1000" fill="hold"/>
                                        <p:tgtEl>
                                          <p:spTgt spid="491523">
                                            <p:txEl>
                                              <p:pRg st="6" end="6"/>
                                            </p:txEl>
                                          </p:spTgt>
                                        </p:tgtEl>
                                        <p:attrNameLst>
                                          <p:attrName>ppt_w</p:attrName>
                                        </p:attrNameLst>
                                      </p:cBhvr>
                                      <p:tavLst>
                                        <p:tav tm="0">
                                          <p:val>
                                            <p:strVal val="#ppt_w*0.70"/>
                                          </p:val>
                                        </p:tav>
                                        <p:tav tm="100000">
                                          <p:val>
                                            <p:strVal val="#ppt_w"/>
                                          </p:val>
                                        </p:tav>
                                      </p:tavLst>
                                    </p:anim>
                                    <p:anim calcmode="lin" valueType="num">
                                      <p:cBhvr>
                                        <p:cTn id="40" dur="1000" fill="hold"/>
                                        <p:tgtEl>
                                          <p:spTgt spid="491523">
                                            <p:txEl>
                                              <p:pRg st="6" end="6"/>
                                            </p:txEl>
                                          </p:spTgt>
                                        </p:tgtEl>
                                        <p:attrNameLst>
                                          <p:attrName>ppt_h</p:attrName>
                                        </p:attrNameLst>
                                      </p:cBhvr>
                                      <p:tavLst>
                                        <p:tav tm="0">
                                          <p:val>
                                            <p:strVal val="#ppt_h"/>
                                          </p:val>
                                        </p:tav>
                                        <p:tav tm="100000">
                                          <p:val>
                                            <p:strVal val="#ppt_h"/>
                                          </p:val>
                                        </p:tav>
                                      </p:tavLst>
                                    </p:anim>
                                    <p:animEffect transition="in" filter="fade">
                                      <p:cBhvr>
                                        <p:cTn id="41" dur="1000"/>
                                        <p:tgtEl>
                                          <p:spTgt spid="491523">
                                            <p:txEl>
                                              <p:pRg st="6" end="6"/>
                                            </p:txEl>
                                          </p:spTgt>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491523">
                                            <p:txEl>
                                              <p:pRg st="7" end="7"/>
                                            </p:txEl>
                                          </p:spTgt>
                                        </p:tgtEl>
                                        <p:attrNameLst>
                                          <p:attrName>style.visibility</p:attrName>
                                        </p:attrNameLst>
                                      </p:cBhvr>
                                      <p:to>
                                        <p:strVal val="visible"/>
                                      </p:to>
                                    </p:set>
                                    <p:anim calcmode="lin" valueType="num">
                                      <p:cBhvr>
                                        <p:cTn id="44" dur="1000" fill="hold"/>
                                        <p:tgtEl>
                                          <p:spTgt spid="491523">
                                            <p:txEl>
                                              <p:pRg st="7" end="7"/>
                                            </p:txEl>
                                          </p:spTgt>
                                        </p:tgtEl>
                                        <p:attrNameLst>
                                          <p:attrName>ppt_w</p:attrName>
                                        </p:attrNameLst>
                                      </p:cBhvr>
                                      <p:tavLst>
                                        <p:tav tm="0">
                                          <p:val>
                                            <p:strVal val="#ppt_w*0.70"/>
                                          </p:val>
                                        </p:tav>
                                        <p:tav tm="100000">
                                          <p:val>
                                            <p:strVal val="#ppt_w"/>
                                          </p:val>
                                        </p:tav>
                                      </p:tavLst>
                                    </p:anim>
                                    <p:anim calcmode="lin" valueType="num">
                                      <p:cBhvr>
                                        <p:cTn id="45" dur="1000" fill="hold"/>
                                        <p:tgtEl>
                                          <p:spTgt spid="491523">
                                            <p:txEl>
                                              <p:pRg st="7" end="7"/>
                                            </p:txEl>
                                          </p:spTgt>
                                        </p:tgtEl>
                                        <p:attrNameLst>
                                          <p:attrName>ppt_h</p:attrName>
                                        </p:attrNameLst>
                                      </p:cBhvr>
                                      <p:tavLst>
                                        <p:tav tm="0">
                                          <p:val>
                                            <p:strVal val="#ppt_h"/>
                                          </p:val>
                                        </p:tav>
                                        <p:tav tm="100000">
                                          <p:val>
                                            <p:strVal val="#ppt_h"/>
                                          </p:val>
                                        </p:tav>
                                      </p:tavLst>
                                    </p:anim>
                                    <p:animEffect transition="in" filter="fade">
                                      <p:cBhvr>
                                        <p:cTn id="46" dur="1000"/>
                                        <p:tgtEl>
                                          <p:spTgt spid="491523">
                                            <p:txEl>
                                              <p:pRg st="7" end="7"/>
                                            </p:txEl>
                                          </p:spTgt>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491523">
                                            <p:txEl>
                                              <p:pRg st="8" end="8"/>
                                            </p:txEl>
                                          </p:spTgt>
                                        </p:tgtEl>
                                        <p:attrNameLst>
                                          <p:attrName>style.visibility</p:attrName>
                                        </p:attrNameLst>
                                      </p:cBhvr>
                                      <p:to>
                                        <p:strVal val="visible"/>
                                      </p:to>
                                    </p:set>
                                    <p:anim calcmode="lin" valueType="num">
                                      <p:cBhvr>
                                        <p:cTn id="49" dur="1000" fill="hold"/>
                                        <p:tgtEl>
                                          <p:spTgt spid="491523">
                                            <p:txEl>
                                              <p:pRg st="8" end="8"/>
                                            </p:txEl>
                                          </p:spTgt>
                                        </p:tgtEl>
                                        <p:attrNameLst>
                                          <p:attrName>ppt_w</p:attrName>
                                        </p:attrNameLst>
                                      </p:cBhvr>
                                      <p:tavLst>
                                        <p:tav tm="0">
                                          <p:val>
                                            <p:strVal val="#ppt_w*0.70"/>
                                          </p:val>
                                        </p:tav>
                                        <p:tav tm="100000">
                                          <p:val>
                                            <p:strVal val="#ppt_w"/>
                                          </p:val>
                                        </p:tav>
                                      </p:tavLst>
                                    </p:anim>
                                    <p:anim calcmode="lin" valueType="num">
                                      <p:cBhvr>
                                        <p:cTn id="50" dur="1000" fill="hold"/>
                                        <p:tgtEl>
                                          <p:spTgt spid="491523">
                                            <p:txEl>
                                              <p:pRg st="8" end="8"/>
                                            </p:txEl>
                                          </p:spTgt>
                                        </p:tgtEl>
                                        <p:attrNameLst>
                                          <p:attrName>ppt_h</p:attrName>
                                        </p:attrNameLst>
                                      </p:cBhvr>
                                      <p:tavLst>
                                        <p:tav tm="0">
                                          <p:val>
                                            <p:strVal val="#ppt_h"/>
                                          </p:val>
                                        </p:tav>
                                        <p:tav tm="100000">
                                          <p:val>
                                            <p:strVal val="#ppt_h"/>
                                          </p:val>
                                        </p:tav>
                                      </p:tavLst>
                                    </p:anim>
                                    <p:animEffect transition="in" filter="fade">
                                      <p:cBhvr>
                                        <p:cTn id="51" dur="1000"/>
                                        <p:tgtEl>
                                          <p:spTgt spid="491523">
                                            <p:txEl>
                                              <p:pRg st="8" end="8"/>
                                            </p:txEl>
                                          </p:spTgt>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491523">
                                            <p:txEl>
                                              <p:pRg st="9" end="9"/>
                                            </p:txEl>
                                          </p:spTgt>
                                        </p:tgtEl>
                                        <p:attrNameLst>
                                          <p:attrName>style.visibility</p:attrName>
                                        </p:attrNameLst>
                                      </p:cBhvr>
                                      <p:to>
                                        <p:strVal val="visible"/>
                                      </p:to>
                                    </p:set>
                                    <p:anim calcmode="lin" valueType="num">
                                      <p:cBhvr>
                                        <p:cTn id="54" dur="1000" fill="hold"/>
                                        <p:tgtEl>
                                          <p:spTgt spid="491523">
                                            <p:txEl>
                                              <p:pRg st="9" end="9"/>
                                            </p:txEl>
                                          </p:spTgt>
                                        </p:tgtEl>
                                        <p:attrNameLst>
                                          <p:attrName>ppt_w</p:attrName>
                                        </p:attrNameLst>
                                      </p:cBhvr>
                                      <p:tavLst>
                                        <p:tav tm="0">
                                          <p:val>
                                            <p:strVal val="#ppt_w*0.70"/>
                                          </p:val>
                                        </p:tav>
                                        <p:tav tm="100000">
                                          <p:val>
                                            <p:strVal val="#ppt_w"/>
                                          </p:val>
                                        </p:tav>
                                      </p:tavLst>
                                    </p:anim>
                                    <p:anim calcmode="lin" valueType="num">
                                      <p:cBhvr>
                                        <p:cTn id="55" dur="1000" fill="hold"/>
                                        <p:tgtEl>
                                          <p:spTgt spid="491523">
                                            <p:txEl>
                                              <p:pRg st="9" end="9"/>
                                            </p:txEl>
                                          </p:spTgt>
                                        </p:tgtEl>
                                        <p:attrNameLst>
                                          <p:attrName>ppt_h</p:attrName>
                                        </p:attrNameLst>
                                      </p:cBhvr>
                                      <p:tavLst>
                                        <p:tav tm="0">
                                          <p:val>
                                            <p:strVal val="#ppt_h"/>
                                          </p:val>
                                        </p:tav>
                                        <p:tav tm="100000">
                                          <p:val>
                                            <p:strVal val="#ppt_h"/>
                                          </p:val>
                                        </p:tav>
                                      </p:tavLst>
                                    </p:anim>
                                    <p:animEffect transition="in" filter="fade">
                                      <p:cBhvr>
                                        <p:cTn id="56" dur="1000"/>
                                        <p:tgtEl>
                                          <p:spTgt spid="4915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r>
              <a:rPr lang="zh-CN" altLang="en-US">
                <a:latin typeface="Times New Roman" panose="02020603050405020304" pitchFamily="18" charset="0"/>
              </a:rPr>
              <a:t>（</a:t>
            </a:r>
            <a:r>
              <a:rPr lang="en-US" altLang="zh-CN">
                <a:latin typeface="Times New Roman" panose="02020603050405020304" pitchFamily="18" charset="0"/>
              </a:rPr>
              <a:t>1</a:t>
            </a:r>
            <a:r>
              <a:rPr lang="zh-CN" altLang="en-US">
                <a:latin typeface="Times New Roman" panose="02020603050405020304" pitchFamily="18" charset="0"/>
              </a:rPr>
              <a:t>）</a:t>
            </a:r>
            <a:r>
              <a:rPr lang="en-US" altLang="zh-CN">
                <a:latin typeface="Times New Roman" panose="02020603050405020304" pitchFamily="18" charset="0"/>
              </a:rPr>
              <a:t>Office</a:t>
            </a:r>
            <a:r>
              <a:rPr lang="zh-CN" altLang="en-US">
                <a:latin typeface="Times New Roman" panose="02020603050405020304" pitchFamily="18" charset="0"/>
              </a:rPr>
              <a:t>文件口令</a:t>
            </a:r>
            <a:r>
              <a:rPr lang="zh-CN" altLang="en-US"/>
              <a:t>破解</a:t>
            </a:r>
          </a:p>
        </p:txBody>
      </p:sp>
      <p:pic>
        <p:nvPicPr>
          <p:cNvPr id="494596" name="Picture 4" descr="snap1"/>
          <p:cNvPicPr>
            <a:picLocks noChangeAspect="1" noChangeArrowheads="1"/>
          </p:cNvPicPr>
          <p:nvPr/>
        </p:nvPicPr>
        <p:blipFill>
          <a:blip r:embed="rId2" cstate="print"/>
          <a:srcRect/>
          <a:stretch>
            <a:fillRect/>
          </a:stretch>
        </p:blipFill>
        <p:spPr bwMode="auto">
          <a:xfrm>
            <a:off x="1008063" y="1266825"/>
            <a:ext cx="7416800" cy="5019676"/>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）存档文件口令</a:t>
            </a:r>
            <a:r>
              <a:rPr lang="zh-CN" altLang="en-US"/>
              <a:t>破解</a:t>
            </a:r>
          </a:p>
        </p:txBody>
      </p:sp>
      <p:sp>
        <p:nvSpPr>
          <p:cNvPr id="492548" name="Rectangle 4"/>
          <p:cNvSpPr>
            <a:spLocks noGrp="1" noChangeArrowheads="1"/>
          </p:cNvSpPr>
          <p:nvPr>
            <p:ph type="body" idx="1"/>
          </p:nvPr>
        </p:nvSpPr>
        <p:spPr>
          <a:xfrm>
            <a:off x="561975" y="1343026"/>
            <a:ext cx="8229600" cy="4743450"/>
          </a:xfrm>
          <a:noFill/>
        </p:spPr>
        <p:txBody>
          <a:bodyPr/>
          <a:lstStyle/>
          <a:p>
            <a:r>
              <a:rPr lang="zh-CN" altLang="en-US" dirty="0"/>
              <a:t>推荐软件：</a:t>
            </a:r>
            <a:r>
              <a:rPr lang="en-US" altLang="zh-CN" dirty="0"/>
              <a:t>Advanced Archive Password Recovery</a:t>
            </a:r>
            <a:r>
              <a:rPr lang="zh-CN" altLang="en-US" dirty="0"/>
              <a:t>， 可破解各类存档文档，主要文件格式有：</a:t>
            </a:r>
          </a:p>
          <a:p>
            <a:pPr lvl="1"/>
            <a:r>
              <a:rPr lang="en-US" altLang="en-US" dirty="0"/>
              <a:t>ZIP/</a:t>
            </a:r>
            <a:r>
              <a:rPr lang="en-US" altLang="en-US" dirty="0" err="1"/>
              <a:t>PKZip</a:t>
            </a:r>
            <a:r>
              <a:rPr lang="en-US" altLang="en-US" dirty="0"/>
              <a:t>/WinZip</a:t>
            </a:r>
            <a:endParaRPr lang="en-US" altLang="zh-CN" dirty="0"/>
          </a:p>
          <a:p>
            <a:pPr lvl="1"/>
            <a:r>
              <a:rPr lang="en-US" altLang="en-US" dirty="0"/>
              <a:t>ARJ/</a:t>
            </a:r>
            <a:r>
              <a:rPr lang="en-US" altLang="en-US" dirty="0" err="1"/>
              <a:t>WinARJ</a:t>
            </a:r>
            <a:endParaRPr lang="en-US" altLang="zh-CN" dirty="0"/>
          </a:p>
          <a:p>
            <a:pPr lvl="1"/>
            <a:r>
              <a:rPr lang="en-US" altLang="en-US" dirty="0"/>
              <a:t>ACE/</a:t>
            </a:r>
            <a:r>
              <a:rPr lang="en-US" altLang="en-US" dirty="0" err="1"/>
              <a:t>WinACE</a:t>
            </a:r>
            <a:endParaRPr lang="en-US" altLang="zh-CN" dirty="0"/>
          </a:p>
          <a:p>
            <a:pPr lvl="1"/>
            <a:r>
              <a:rPr lang="en-US" altLang="en-US" dirty="0"/>
              <a:t>RAR/</a:t>
            </a:r>
            <a:r>
              <a:rPr lang="en-US" altLang="en-US" dirty="0" err="1"/>
              <a:t>WinRAR</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92548">
                                            <p:txEl>
                                              <p:pRg st="0" end="0"/>
                                            </p:txEl>
                                          </p:spTgt>
                                        </p:tgtEl>
                                        <p:attrNameLst>
                                          <p:attrName>style.visibility</p:attrName>
                                        </p:attrNameLst>
                                      </p:cBhvr>
                                      <p:to>
                                        <p:strVal val="visible"/>
                                      </p:to>
                                    </p:set>
                                    <p:anim calcmode="lin" valueType="num">
                                      <p:cBhvr additive="base">
                                        <p:cTn id="7" dur="500" fill="hold"/>
                                        <p:tgtEl>
                                          <p:spTgt spid="49254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25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2548">
                                            <p:txEl>
                                              <p:pRg st="1" end="1"/>
                                            </p:txEl>
                                          </p:spTgt>
                                        </p:tgtEl>
                                        <p:attrNameLst>
                                          <p:attrName>style.visibility</p:attrName>
                                        </p:attrNameLst>
                                      </p:cBhvr>
                                      <p:to>
                                        <p:strVal val="visible"/>
                                      </p:to>
                                    </p:set>
                                    <p:anim calcmode="lin" valueType="num">
                                      <p:cBhvr additive="base">
                                        <p:cTn id="13" dur="500" fill="hold"/>
                                        <p:tgtEl>
                                          <p:spTgt spid="49254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254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92548">
                                            <p:txEl>
                                              <p:pRg st="2" end="2"/>
                                            </p:txEl>
                                          </p:spTgt>
                                        </p:tgtEl>
                                        <p:attrNameLst>
                                          <p:attrName>style.visibility</p:attrName>
                                        </p:attrNameLst>
                                      </p:cBhvr>
                                      <p:to>
                                        <p:strVal val="visible"/>
                                      </p:to>
                                    </p:set>
                                    <p:anim calcmode="lin" valueType="num">
                                      <p:cBhvr additive="base">
                                        <p:cTn id="17" dur="500" fill="hold"/>
                                        <p:tgtEl>
                                          <p:spTgt spid="49254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9254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92548">
                                            <p:txEl>
                                              <p:pRg st="3" end="3"/>
                                            </p:txEl>
                                          </p:spTgt>
                                        </p:tgtEl>
                                        <p:attrNameLst>
                                          <p:attrName>style.visibility</p:attrName>
                                        </p:attrNameLst>
                                      </p:cBhvr>
                                      <p:to>
                                        <p:strVal val="visible"/>
                                      </p:to>
                                    </p:set>
                                    <p:anim calcmode="lin" valueType="num">
                                      <p:cBhvr additive="base">
                                        <p:cTn id="21" dur="500" fill="hold"/>
                                        <p:tgtEl>
                                          <p:spTgt spid="49254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92548">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92548">
                                            <p:txEl>
                                              <p:pRg st="4" end="4"/>
                                            </p:txEl>
                                          </p:spTgt>
                                        </p:tgtEl>
                                        <p:attrNameLst>
                                          <p:attrName>style.visibility</p:attrName>
                                        </p:attrNameLst>
                                      </p:cBhvr>
                                      <p:to>
                                        <p:strVal val="visible"/>
                                      </p:to>
                                    </p:set>
                                    <p:anim calcmode="lin" valueType="num">
                                      <p:cBhvr additive="base">
                                        <p:cTn id="25" dur="500" fill="hold"/>
                                        <p:tgtEl>
                                          <p:spTgt spid="49254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254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p:txBody>
          <a:bodyPr/>
          <a:lstStyle/>
          <a:p>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）存档文件口令</a:t>
            </a:r>
            <a:r>
              <a:rPr lang="zh-CN" altLang="en-US"/>
              <a:t>破解</a:t>
            </a:r>
          </a:p>
        </p:txBody>
      </p:sp>
      <p:pic>
        <p:nvPicPr>
          <p:cNvPr id="495620" name="Picture 4" descr="snap2"/>
          <p:cNvPicPr>
            <a:picLocks noChangeAspect="1" noChangeArrowheads="1"/>
          </p:cNvPicPr>
          <p:nvPr/>
        </p:nvPicPr>
        <p:blipFill>
          <a:blip r:embed="rId2" cstate="print"/>
          <a:srcRect/>
          <a:stretch>
            <a:fillRect/>
          </a:stretch>
        </p:blipFill>
        <p:spPr bwMode="auto">
          <a:xfrm>
            <a:off x="1557338" y="1179512"/>
            <a:ext cx="5905500" cy="52022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95620"/>
                                        </p:tgtEl>
                                        <p:attrNameLst>
                                          <p:attrName>style.visibility</p:attrName>
                                        </p:attrNameLst>
                                      </p:cBhvr>
                                      <p:to>
                                        <p:strVal val="visible"/>
                                      </p:to>
                                    </p:set>
                                    <p:anim calcmode="lin" valueType="num">
                                      <p:cBhvr>
                                        <p:cTn id="7" dur="1000" fill="hold"/>
                                        <p:tgtEl>
                                          <p:spTgt spid="495620"/>
                                        </p:tgtEl>
                                        <p:attrNameLst>
                                          <p:attrName>ppt_w</p:attrName>
                                        </p:attrNameLst>
                                      </p:cBhvr>
                                      <p:tavLst>
                                        <p:tav tm="0">
                                          <p:val>
                                            <p:strVal val="#ppt_w*0.70"/>
                                          </p:val>
                                        </p:tav>
                                        <p:tav tm="100000">
                                          <p:val>
                                            <p:strVal val="#ppt_w"/>
                                          </p:val>
                                        </p:tav>
                                      </p:tavLst>
                                    </p:anim>
                                    <p:anim calcmode="lin" valueType="num">
                                      <p:cBhvr>
                                        <p:cTn id="8" dur="1000" fill="hold"/>
                                        <p:tgtEl>
                                          <p:spTgt spid="495620"/>
                                        </p:tgtEl>
                                        <p:attrNameLst>
                                          <p:attrName>ppt_h</p:attrName>
                                        </p:attrNameLst>
                                      </p:cBhvr>
                                      <p:tavLst>
                                        <p:tav tm="0">
                                          <p:val>
                                            <p:strVal val="#ppt_h"/>
                                          </p:val>
                                        </p:tav>
                                        <p:tav tm="100000">
                                          <p:val>
                                            <p:strVal val="#ppt_h"/>
                                          </p:val>
                                        </p:tav>
                                      </p:tavLst>
                                    </p:anim>
                                    <p:animEffect transition="in" filter="fade">
                                      <p:cBhvr>
                                        <p:cTn id="9" dur="1000"/>
                                        <p:tgtEl>
                                          <p:spTgt spid="495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r>
              <a:rPr lang="zh-CN" altLang="en-US">
                <a:latin typeface="Times New Roman" panose="02020603050405020304" pitchFamily="18" charset="0"/>
              </a:rPr>
              <a:t>（</a:t>
            </a:r>
            <a:r>
              <a:rPr lang="en-US" altLang="zh-CN">
                <a:latin typeface="Times New Roman" panose="02020603050405020304" pitchFamily="18" charset="0"/>
              </a:rPr>
              <a:t>3</a:t>
            </a:r>
            <a:r>
              <a:rPr lang="zh-CN" altLang="en-US">
                <a:latin typeface="Times New Roman" panose="02020603050405020304" pitchFamily="18" charset="0"/>
              </a:rPr>
              <a:t>）</a:t>
            </a:r>
            <a:r>
              <a:rPr lang="en-US" altLang="zh-CN">
                <a:latin typeface="Times New Roman" panose="02020603050405020304" pitchFamily="18" charset="0"/>
              </a:rPr>
              <a:t>PDF</a:t>
            </a:r>
            <a:r>
              <a:rPr lang="zh-CN" altLang="en-US">
                <a:latin typeface="Times New Roman" panose="02020603050405020304" pitchFamily="18" charset="0"/>
              </a:rPr>
              <a:t>文件口令</a:t>
            </a:r>
            <a:r>
              <a:rPr lang="zh-CN" altLang="en-US"/>
              <a:t>破解</a:t>
            </a:r>
          </a:p>
        </p:txBody>
      </p:sp>
      <p:sp>
        <p:nvSpPr>
          <p:cNvPr id="493572" name="Rectangle 4"/>
          <p:cNvSpPr>
            <a:spLocks noGrp="1" noChangeArrowheads="1"/>
          </p:cNvSpPr>
          <p:nvPr>
            <p:ph type="body" idx="1"/>
          </p:nvPr>
        </p:nvSpPr>
        <p:spPr>
          <a:xfrm>
            <a:off x="658813" y="1430338"/>
            <a:ext cx="7772400" cy="4114800"/>
          </a:xfrm>
          <a:noFill/>
        </p:spPr>
        <p:txBody>
          <a:bodyPr/>
          <a:lstStyle/>
          <a:p>
            <a:r>
              <a:rPr lang="zh-CN" altLang="en-US" dirty="0"/>
              <a:t>推荐软件：</a:t>
            </a:r>
            <a:r>
              <a:rPr lang="en-US" altLang="zh-CN" dirty="0"/>
              <a:t>Advanced PDF Password Recovery</a:t>
            </a:r>
          </a:p>
        </p:txBody>
      </p:sp>
      <p:pic>
        <p:nvPicPr>
          <p:cNvPr id="493573" name="Picture 5" descr="snap3"/>
          <p:cNvPicPr>
            <a:picLocks noChangeAspect="1" noChangeArrowheads="1"/>
          </p:cNvPicPr>
          <p:nvPr/>
        </p:nvPicPr>
        <p:blipFill>
          <a:blip r:embed="rId2" cstate="print"/>
          <a:srcRect/>
          <a:stretch>
            <a:fillRect/>
          </a:stretch>
        </p:blipFill>
        <p:spPr bwMode="auto">
          <a:xfrm>
            <a:off x="1908175" y="1773238"/>
            <a:ext cx="5257800" cy="47879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93572">
                                            <p:txEl>
                                              <p:pRg st="0" end="0"/>
                                            </p:txEl>
                                          </p:spTgt>
                                        </p:tgtEl>
                                        <p:attrNameLst>
                                          <p:attrName>style.visibility</p:attrName>
                                        </p:attrNameLst>
                                      </p:cBhvr>
                                      <p:to>
                                        <p:strVal val="visible"/>
                                      </p:to>
                                    </p:set>
                                    <p:anim calcmode="lin" valueType="num">
                                      <p:cBhvr additive="base">
                                        <p:cTn id="7" dur="500" fill="hold"/>
                                        <p:tgtEl>
                                          <p:spTgt spid="4935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35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3573"/>
                                        </p:tgtEl>
                                        <p:attrNameLst>
                                          <p:attrName>style.visibility</p:attrName>
                                        </p:attrNameLst>
                                      </p:cBhvr>
                                      <p:to>
                                        <p:strVal val="visible"/>
                                      </p:to>
                                    </p:set>
                                    <p:anim calcmode="lin" valueType="num">
                                      <p:cBhvr additive="base">
                                        <p:cTn id="13" dur="500" fill="hold"/>
                                        <p:tgtEl>
                                          <p:spTgt spid="493573"/>
                                        </p:tgtEl>
                                        <p:attrNameLst>
                                          <p:attrName>ppt_x</p:attrName>
                                        </p:attrNameLst>
                                      </p:cBhvr>
                                      <p:tavLst>
                                        <p:tav tm="0">
                                          <p:val>
                                            <p:strVal val="#ppt_x"/>
                                          </p:val>
                                        </p:tav>
                                        <p:tav tm="100000">
                                          <p:val>
                                            <p:strVal val="#ppt_x"/>
                                          </p:val>
                                        </p:tav>
                                      </p:tavLst>
                                    </p:anim>
                                    <p:anim calcmode="lin" valueType="num">
                                      <p:cBhvr additive="base">
                                        <p:cTn id="14" dur="500" fill="hold"/>
                                        <p:tgtEl>
                                          <p:spTgt spid="493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4" name="Rectangle 4"/>
          <p:cNvSpPr>
            <a:spLocks noChangeArrowheads="1"/>
          </p:cNvSpPr>
          <p:nvPr/>
        </p:nvSpPr>
        <p:spPr bwMode="auto">
          <a:xfrm>
            <a:off x="333375" y="2584450"/>
            <a:ext cx="8229600" cy="1143000"/>
          </a:xfrm>
          <a:prstGeom prst="rect">
            <a:avLst/>
          </a:prstGeom>
          <a:noFill/>
          <a:ln w="9525">
            <a:noFill/>
            <a:miter lim="800000"/>
          </a:ln>
          <a:effectLst/>
        </p:spPr>
        <p:txBody>
          <a:bodyPr anchor="ctr"/>
          <a:lstStyle/>
          <a:p>
            <a:pPr algn="ctr"/>
            <a:r>
              <a:rPr lang="zh-CN" altLang="en-US" sz="4400" b="1" dirty="0">
                <a:solidFill>
                  <a:srgbClr val="0000FF"/>
                </a:solidFill>
                <a:ea typeface="宋体" panose="02010600030101010101" pitchFamily="2" charset="-122"/>
              </a:rPr>
              <a:t>（五）</a:t>
            </a:r>
            <a:r>
              <a:rPr lang="zh-CN" altLang="en-US" sz="4400" b="1" dirty="0">
                <a:solidFill>
                  <a:srgbClr val="0000FF"/>
                </a:solidFill>
                <a:latin typeface="Times New Roman" panose="02020603050405020304" pitchFamily="18" charset="0"/>
                <a:ea typeface="宋体" panose="02010600030101010101" pitchFamily="2" charset="-122"/>
              </a:rPr>
              <a:t>网络应用程序口令破解</a:t>
            </a:r>
            <a:endParaRPr lang="zh-CN" altLang="en-US" sz="4400" b="1" dirty="0">
              <a:solidFill>
                <a:srgbClr val="0000FF"/>
              </a:solidFill>
              <a:ea typeface="宋体"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网络应用口令</a:t>
            </a:r>
          </a:p>
        </p:txBody>
      </p:sp>
      <p:pic>
        <p:nvPicPr>
          <p:cNvPr id="1026" name="Picture 2"/>
          <p:cNvPicPr>
            <a:picLocks noChangeAspect="1" noChangeArrowheads="1"/>
          </p:cNvPicPr>
          <p:nvPr/>
        </p:nvPicPr>
        <p:blipFill>
          <a:blip r:embed="rId3" cstate="print"/>
          <a:srcRect/>
          <a:stretch>
            <a:fillRect/>
          </a:stretch>
        </p:blipFill>
        <p:spPr bwMode="auto">
          <a:xfrm>
            <a:off x="190500" y="1362074"/>
            <a:ext cx="8772525" cy="49053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zh-CN" altLang="en-US" sz="3600"/>
              <a:t>各种网络服务</a:t>
            </a:r>
            <a:r>
              <a:rPr lang="en-US" altLang="zh-CN" sz="3600"/>
              <a:t>/</a:t>
            </a:r>
            <a:r>
              <a:rPr lang="zh-CN" altLang="en-US" sz="3600"/>
              <a:t>应用的口令破解 </a:t>
            </a:r>
          </a:p>
        </p:txBody>
      </p:sp>
      <p:sp>
        <p:nvSpPr>
          <p:cNvPr id="490499" name="Rectangle 3"/>
          <p:cNvSpPr>
            <a:spLocks noGrp="1" noChangeArrowheads="1"/>
          </p:cNvSpPr>
          <p:nvPr>
            <p:ph type="body" idx="1"/>
          </p:nvPr>
        </p:nvSpPr>
        <p:spPr>
          <a:xfrm>
            <a:off x="696913" y="1306513"/>
            <a:ext cx="7772400" cy="4932362"/>
          </a:xfrm>
        </p:spPr>
        <p:txBody>
          <a:bodyPr/>
          <a:lstStyle/>
          <a:p>
            <a:r>
              <a:rPr lang="zh-CN" altLang="en-US" sz="2400" dirty="0"/>
              <a:t>通过登录攻击来猜测口令，即通过网络运行一个工具周期性地尝试登录目标系统。</a:t>
            </a:r>
          </a:p>
          <a:p>
            <a:r>
              <a:rPr lang="zh-CN" altLang="en-US" sz="2400" dirty="0"/>
              <a:t>推荐的工具：</a:t>
            </a:r>
          </a:p>
          <a:p>
            <a:pPr lvl="1"/>
            <a:r>
              <a:rPr lang="en-US" altLang="zh-CN" sz="2000" dirty="0"/>
              <a:t>Brutus</a:t>
            </a:r>
            <a:r>
              <a:rPr lang="zh-CN" altLang="en-US" sz="2000" dirty="0"/>
              <a:t>：免费软件（</a:t>
            </a:r>
            <a:r>
              <a:rPr lang="en-US" altLang="zh-CN" sz="2000" dirty="0"/>
              <a:t>www.hoobie.net/brutus</a:t>
            </a:r>
            <a:r>
              <a:rPr lang="zh-CN" altLang="en-US" sz="2000" dirty="0"/>
              <a:t>），运行于</a:t>
            </a:r>
            <a:r>
              <a:rPr lang="en-US" altLang="zh-CN" sz="2000" dirty="0"/>
              <a:t>Windows</a:t>
            </a:r>
            <a:r>
              <a:rPr lang="zh-CN" altLang="en-US" sz="2000" dirty="0"/>
              <a:t>平台，支持的协议有基本</a:t>
            </a:r>
            <a:r>
              <a:rPr lang="en-US" altLang="zh-CN" sz="2000" dirty="0"/>
              <a:t>HTTP</a:t>
            </a:r>
            <a:r>
              <a:rPr lang="zh-CN" altLang="en-US" sz="2000" dirty="0"/>
              <a:t>认证、带</a:t>
            </a:r>
            <a:r>
              <a:rPr lang="en-US" altLang="zh-CN" sz="2000" dirty="0"/>
              <a:t>HTML</a:t>
            </a:r>
            <a:r>
              <a:rPr lang="zh-CN" altLang="en-US" sz="2000" dirty="0"/>
              <a:t>表单的</a:t>
            </a:r>
            <a:r>
              <a:rPr lang="en-US" altLang="zh-CN" sz="2000" dirty="0"/>
              <a:t>HTTP</a:t>
            </a:r>
            <a:r>
              <a:rPr lang="zh-CN" altLang="en-US" sz="2000" dirty="0"/>
              <a:t>认证、</a:t>
            </a:r>
            <a:r>
              <a:rPr lang="en-US" altLang="zh-CN" sz="2000" dirty="0"/>
              <a:t>POP3</a:t>
            </a:r>
            <a:r>
              <a:rPr lang="zh-CN" altLang="en-US" sz="2000" dirty="0"/>
              <a:t>、</a:t>
            </a:r>
            <a:r>
              <a:rPr lang="en-US" altLang="zh-CN" sz="2000" dirty="0"/>
              <a:t>FTP</a:t>
            </a:r>
            <a:r>
              <a:rPr lang="zh-CN" altLang="en-US" sz="2000" dirty="0"/>
              <a:t>、</a:t>
            </a:r>
            <a:r>
              <a:rPr lang="en-US" altLang="zh-CN" sz="2000" dirty="0"/>
              <a:t>SMB</a:t>
            </a:r>
            <a:r>
              <a:rPr lang="zh-CN" altLang="en-US" sz="2000" dirty="0"/>
              <a:t>及</a:t>
            </a:r>
            <a:r>
              <a:rPr lang="en-US" altLang="zh-CN" sz="2000" dirty="0"/>
              <a:t>Telnet</a:t>
            </a:r>
            <a:r>
              <a:rPr lang="zh-CN" altLang="en-US" sz="2000" dirty="0"/>
              <a:t>；</a:t>
            </a:r>
          </a:p>
          <a:p>
            <a:pPr lvl="1"/>
            <a:r>
              <a:rPr lang="en-US" altLang="zh-CN" sz="2000" dirty="0"/>
              <a:t>Hydra</a:t>
            </a:r>
            <a:r>
              <a:rPr lang="zh-CN" altLang="en-US" sz="2000" dirty="0"/>
              <a:t>：免费软件（</a:t>
            </a:r>
            <a:r>
              <a:rPr lang="en-US" altLang="zh-CN" sz="2000" dirty="0"/>
              <a:t>http://thc.org/thc-hydra</a:t>
            </a:r>
            <a:r>
              <a:rPr lang="zh-CN" altLang="en-US" sz="2000" dirty="0"/>
              <a:t>），运行于</a:t>
            </a:r>
            <a:r>
              <a:rPr lang="en-US" altLang="zh-CN" sz="2000" dirty="0"/>
              <a:t>Linux/Unix</a:t>
            </a:r>
            <a:r>
              <a:rPr lang="zh-CN" altLang="en-US" sz="2000" dirty="0"/>
              <a:t>平台，支持的协议有 </a:t>
            </a:r>
            <a:r>
              <a:rPr lang="en-US" altLang="zh-CN" sz="2000" dirty="0"/>
              <a:t>Telnet, FTP, HTTP, HTTPS, LADP3, SMB, MS-SQL, MYSQL, POP3, IMAP, NNTP, PCNFS, ICQ, SMTP, SSH2, SNMP, CVS, REXEC, SOCKS5, </a:t>
            </a:r>
            <a:r>
              <a:rPr lang="en-US" altLang="zh-CN" sz="2000" dirty="0" err="1"/>
              <a:t>VNC,and</a:t>
            </a:r>
            <a:r>
              <a:rPr lang="en-US" altLang="zh-CN" sz="2000" dirty="0"/>
              <a:t> VMware-Auth, Cisco auth, Cisco enable, Cisco AAA</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90499">
                                            <p:txEl>
                                              <p:pRg st="0" end="0"/>
                                            </p:txEl>
                                          </p:spTgt>
                                        </p:tgtEl>
                                        <p:attrNameLst>
                                          <p:attrName>style.visibility</p:attrName>
                                        </p:attrNameLst>
                                      </p:cBhvr>
                                      <p:to>
                                        <p:strVal val="visible"/>
                                      </p:to>
                                    </p:set>
                                    <p:anim calcmode="lin" valueType="num">
                                      <p:cBhvr additive="base">
                                        <p:cTn id="7" dur="500" fill="hold"/>
                                        <p:tgtEl>
                                          <p:spTgt spid="4904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04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0499">
                                            <p:txEl>
                                              <p:pRg st="1" end="1"/>
                                            </p:txEl>
                                          </p:spTgt>
                                        </p:tgtEl>
                                        <p:attrNameLst>
                                          <p:attrName>style.visibility</p:attrName>
                                        </p:attrNameLst>
                                      </p:cBhvr>
                                      <p:to>
                                        <p:strVal val="visible"/>
                                      </p:to>
                                    </p:set>
                                    <p:anim calcmode="lin" valueType="num">
                                      <p:cBhvr additive="base">
                                        <p:cTn id="13" dur="500" fill="hold"/>
                                        <p:tgtEl>
                                          <p:spTgt spid="4904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04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90499">
                                            <p:txEl>
                                              <p:pRg st="2" end="2"/>
                                            </p:txEl>
                                          </p:spTgt>
                                        </p:tgtEl>
                                        <p:attrNameLst>
                                          <p:attrName>style.visibility</p:attrName>
                                        </p:attrNameLst>
                                      </p:cBhvr>
                                      <p:to>
                                        <p:strVal val="visible"/>
                                      </p:to>
                                    </p:set>
                                    <p:anim calcmode="lin" valueType="num">
                                      <p:cBhvr additive="base">
                                        <p:cTn id="19" dur="500" fill="hold"/>
                                        <p:tgtEl>
                                          <p:spTgt spid="4904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04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90499">
                                            <p:txEl>
                                              <p:pRg st="3" end="3"/>
                                            </p:txEl>
                                          </p:spTgt>
                                        </p:tgtEl>
                                        <p:attrNameLst>
                                          <p:attrName>style.visibility</p:attrName>
                                        </p:attrNameLst>
                                      </p:cBhvr>
                                      <p:to>
                                        <p:strVal val="visible"/>
                                      </p:to>
                                    </p:set>
                                    <p:anim calcmode="lin" valueType="num">
                                      <p:cBhvr additive="base">
                                        <p:cTn id="25" dur="500" fill="hold"/>
                                        <p:tgtEl>
                                          <p:spTgt spid="4904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049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r>
              <a:rPr lang="en-US" altLang="zh-CN">
                <a:latin typeface="Times New Roman" panose="02020603050405020304" pitchFamily="18" charset="0"/>
              </a:rPr>
              <a:t>Brutus</a:t>
            </a:r>
            <a:endParaRPr lang="zh-CN" altLang="en-US">
              <a:latin typeface="Times New Roman" panose="02020603050405020304" pitchFamily="18" charset="0"/>
            </a:endParaRPr>
          </a:p>
        </p:txBody>
      </p:sp>
      <p:pic>
        <p:nvPicPr>
          <p:cNvPr id="496644" name="Picture 4" descr="snap4"/>
          <p:cNvPicPr>
            <a:picLocks noChangeAspect="1" noChangeArrowheads="1"/>
          </p:cNvPicPr>
          <p:nvPr/>
        </p:nvPicPr>
        <p:blipFill>
          <a:blip r:embed="rId2" cstate="print"/>
          <a:srcRect/>
          <a:stretch>
            <a:fillRect/>
          </a:stretch>
        </p:blipFill>
        <p:spPr bwMode="auto">
          <a:xfrm>
            <a:off x="977900" y="1176337"/>
            <a:ext cx="7705725" cy="5148263"/>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2"/>
          <p:cNvSpPr>
            <a:spLocks noGrp="1" noChangeArrowheads="1"/>
          </p:cNvSpPr>
          <p:nvPr>
            <p:ph type="title"/>
          </p:nvPr>
        </p:nvSpPr>
        <p:spPr/>
        <p:txBody>
          <a:bodyPr/>
          <a:lstStyle/>
          <a:p>
            <a:pPr eaLnBrk="1" hangingPunct="1"/>
            <a:r>
              <a:rPr lang="zh-CN" altLang="en-US"/>
              <a:t>远程口令攻击</a:t>
            </a:r>
          </a:p>
        </p:txBody>
      </p:sp>
      <p:sp>
        <p:nvSpPr>
          <p:cNvPr id="103430" name="Rectangle 3"/>
          <p:cNvSpPr>
            <a:spLocks noGrp="1" noChangeArrowheads="1"/>
          </p:cNvSpPr>
          <p:nvPr>
            <p:ph type="body" idx="1"/>
          </p:nvPr>
        </p:nvSpPr>
        <p:spPr/>
        <p:txBody>
          <a:bodyPr/>
          <a:lstStyle/>
          <a:p>
            <a:pPr eaLnBrk="1" hangingPunct="1"/>
            <a:r>
              <a:rPr lang="zh-CN" altLang="en-US" dirty="0"/>
              <a:t>远程口令攻击主要是指网络服务口令攻击，是一种远程在线攻击。</a:t>
            </a:r>
          </a:p>
          <a:p>
            <a:pPr lvl="1" eaLnBrk="1" hangingPunct="1"/>
            <a:r>
              <a:rPr lang="zh-CN" altLang="en-US" dirty="0"/>
              <a:t>许多网络服务，都是通过账号</a:t>
            </a:r>
            <a:r>
              <a:rPr lang="en-US" altLang="zh-CN" dirty="0"/>
              <a:t>/</a:t>
            </a:r>
            <a:r>
              <a:rPr lang="zh-CN" altLang="en-US" dirty="0"/>
              <a:t>口令来认证需要访问该服务的用户，如</a:t>
            </a:r>
            <a:r>
              <a:rPr lang="en-US" altLang="zh-CN" dirty="0"/>
              <a:t>Email</a:t>
            </a:r>
            <a:r>
              <a:rPr lang="zh-CN" altLang="en-US" dirty="0"/>
              <a:t>，</a:t>
            </a:r>
            <a:r>
              <a:rPr lang="en-US" altLang="zh-CN" dirty="0"/>
              <a:t>Telnet</a:t>
            </a:r>
            <a:r>
              <a:rPr lang="zh-CN" altLang="en-US" dirty="0"/>
              <a:t>，</a:t>
            </a:r>
            <a:r>
              <a:rPr lang="en-US" altLang="zh-CN" dirty="0"/>
              <a:t>FTP</a:t>
            </a:r>
            <a:r>
              <a:rPr lang="zh-CN" altLang="en-US" dirty="0"/>
              <a:t>，</a:t>
            </a:r>
            <a:r>
              <a:rPr lang="en-US" altLang="zh-CN" dirty="0"/>
              <a:t>HTTP</a:t>
            </a:r>
            <a:r>
              <a:rPr lang="zh-CN" altLang="en-US" dirty="0"/>
              <a:t>等。</a:t>
            </a:r>
          </a:p>
          <a:p>
            <a:pPr lvl="1" eaLnBrk="1" hangingPunct="1"/>
            <a:r>
              <a:rPr lang="zh-CN" altLang="en-US" dirty="0"/>
              <a:t>可以远程进行穷举字典的方式来猜解口令。</a:t>
            </a:r>
          </a:p>
          <a:p>
            <a:pPr lvl="1" eaLnBrk="1" hangingPunct="1"/>
            <a:r>
              <a:rPr lang="zh-CN" altLang="en-US" dirty="0"/>
              <a:t>破解效率很低，而且容易被记录。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1150939" y="142875"/>
            <a:ext cx="7154862" cy="958850"/>
          </a:xfrm>
        </p:spPr>
        <p:txBody>
          <a:bodyPr/>
          <a:lstStyle/>
          <a:p>
            <a:r>
              <a:rPr lang="zh-CN" altLang="en-US" dirty="0"/>
              <a:t>口令攻击的方法（</a:t>
            </a:r>
            <a:r>
              <a:rPr lang="en-US" altLang="zh-CN" dirty="0"/>
              <a:t>cont.</a:t>
            </a:r>
            <a:r>
              <a:rPr lang="zh-CN" altLang="en-US" dirty="0"/>
              <a:t>）</a:t>
            </a:r>
          </a:p>
        </p:txBody>
      </p:sp>
      <p:sp>
        <p:nvSpPr>
          <p:cNvPr id="422915" name="Rectangle 3"/>
          <p:cNvSpPr>
            <a:spLocks noGrp="1" noChangeArrowheads="1"/>
          </p:cNvSpPr>
          <p:nvPr>
            <p:ph type="body" idx="1"/>
          </p:nvPr>
        </p:nvSpPr>
        <p:spPr>
          <a:xfrm>
            <a:off x="658813" y="1392237"/>
            <a:ext cx="7772400" cy="4579937"/>
          </a:xfrm>
        </p:spPr>
        <p:txBody>
          <a:bodyPr/>
          <a:lstStyle/>
          <a:p>
            <a:r>
              <a:rPr lang="zh-CN" altLang="en-US" sz="2800" dirty="0">
                <a:solidFill>
                  <a:srgbClr val="FC0000"/>
                </a:solidFill>
              </a:rPr>
              <a:t>简单口令猜解</a:t>
            </a:r>
            <a:r>
              <a:rPr lang="zh-CN" altLang="en-US" sz="2800" dirty="0"/>
              <a:t>：很多人使用自己或家人的生日、电话号码、房间号码、简单数字或者身份证号码中的几位；也有的人使用自己、孩子、配偶或宠物的名字，这样黑客可以很容易通过猜想得到密码。</a:t>
            </a:r>
          </a:p>
          <a:p>
            <a:r>
              <a:rPr lang="zh-CN" altLang="en-US" sz="2800" dirty="0">
                <a:solidFill>
                  <a:srgbClr val="FC0000"/>
                </a:solidFill>
              </a:rPr>
              <a:t>字典攻击</a:t>
            </a:r>
            <a:r>
              <a:rPr lang="zh-CN" altLang="en-US" sz="2800" dirty="0"/>
              <a:t>：利用程序尝试字典中的单词的每种可能。字典可以是一个英语词典或其他语言的词典，也可以附加各类字典数据库，比如名字和常用的口令。</a:t>
            </a:r>
          </a:p>
          <a:p>
            <a:r>
              <a:rPr lang="zh-CN" altLang="en-US" sz="2800" dirty="0"/>
              <a:t>其它破解方式：安装木马或键盘记录程序等。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2915">
                                            <p:txEl>
                                              <p:pRg st="0" end="0"/>
                                            </p:txEl>
                                          </p:spTgt>
                                        </p:tgtEl>
                                        <p:attrNameLst>
                                          <p:attrName>style.visibility</p:attrName>
                                        </p:attrNameLst>
                                      </p:cBhvr>
                                      <p:to>
                                        <p:strVal val="visible"/>
                                      </p:to>
                                    </p:set>
                                    <p:anim calcmode="lin" valueType="num">
                                      <p:cBhvr additive="base">
                                        <p:cTn id="7" dur="500" fill="hold"/>
                                        <p:tgtEl>
                                          <p:spTgt spid="4229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2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2915">
                                            <p:txEl>
                                              <p:pRg st="1" end="1"/>
                                            </p:txEl>
                                          </p:spTgt>
                                        </p:tgtEl>
                                        <p:attrNameLst>
                                          <p:attrName>style.visibility</p:attrName>
                                        </p:attrNameLst>
                                      </p:cBhvr>
                                      <p:to>
                                        <p:strVal val="visible"/>
                                      </p:to>
                                    </p:set>
                                    <p:anim calcmode="lin" valueType="num">
                                      <p:cBhvr additive="base">
                                        <p:cTn id="13" dur="500" fill="hold"/>
                                        <p:tgtEl>
                                          <p:spTgt spid="4229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229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22915">
                                            <p:txEl>
                                              <p:pRg st="2" end="2"/>
                                            </p:txEl>
                                          </p:spTgt>
                                        </p:tgtEl>
                                        <p:attrNameLst>
                                          <p:attrName>style.visibility</p:attrName>
                                        </p:attrNameLst>
                                      </p:cBhvr>
                                      <p:to>
                                        <p:strVal val="visible"/>
                                      </p:to>
                                    </p:set>
                                    <p:anim calcmode="lin" valueType="num">
                                      <p:cBhvr additive="base">
                                        <p:cTn id="19" dur="500" fill="hold"/>
                                        <p:tgtEl>
                                          <p:spTgt spid="4229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229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ChangeArrowheads="1"/>
          </p:cNvSpPr>
          <p:nvPr>
            <p:ph type="title"/>
          </p:nvPr>
        </p:nvSpPr>
        <p:spPr/>
        <p:txBody>
          <a:bodyPr/>
          <a:lstStyle/>
          <a:p>
            <a:pPr eaLnBrk="1" hangingPunct="1"/>
            <a:r>
              <a:rPr lang="zh-CN" altLang="en-US"/>
              <a:t>远程口令攻击（</a:t>
            </a:r>
            <a:r>
              <a:rPr lang="en-US" altLang="zh-CN"/>
              <a:t>2</a:t>
            </a:r>
            <a:r>
              <a:rPr lang="zh-CN" altLang="en-US"/>
              <a:t>）</a:t>
            </a:r>
          </a:p>
        </p:txBody>
      </p:sp>
      <p:sp>
        <p:nvSpPr>
          <p:cNvPr id="104454" name="Rectangle 3"/>
          <p:cNvSpPr>
            <a:spLocks noGrp="1" noChangeArrowheads="1"/>
          </p:cNvSpPr>
          <p:nvPr>
            <p:ph type="body" idx="1"/>
          </p:nvPr>
        </p:nvSpPr>
        <p:spPr>
          <a:xfrm>
            <a:off x="592138" y="1420813"/>
            <a:ext cx="7772400" cy="4114800"/>
          </a:xfrm>
        </p:spPr>
        <p:txBody>
          <a:bodyPr/>
          <a:lstStyle/>
          <a:p>
            <a:pPr marL="571500" indent="-571500" eaLnBrk="1" hangingPunct="1"/>
            <a:r>
              <a:rPr lang="zh-CN" altLang="en-US" dirty="0"/>
              <a:t>攻击过程大致如下：</a:t>
            </a:r>
          </a:p>
          <a:p>
            <a:pPr marL="967105" lvl="1" indent="-495300" eaLnBrk="1" hangingPunct="1">
              <a:buSzPct val="100000"/>
              <a:buFont typeface="Wingdings" panose="05000000000000000000" pitchFamily="2" charset="2"/>
              <a:buAutoNum type="circleNumDbPlain"/>
            </a:pPr>
            <a:r>
              <a:rPr lang="zh-CN" altLang="en-US" b="1" dirty="0"/>
              <a:t>建立与目标网络服务的网络连接。</a:t>
            </a:r>
          </a:p>
          <a:p>
            <a:pPr marL="967105" lvl="1" indent="-495300" eaLnBrk="1" hangingPunct="1">
              <a:buSzPct val="100000"/>
              <a:buFont typeface="Wingdings" panose="05000000000000000000" pitchFamily="2" charset="2"/>
              <a:buAutoNum type="circleNumDbPlain"/>
            </a:pPr>
            <a:r>
              <a:rPr lang="zh-CN" altLang="en-US" b="1" dirty="0"/>
              <a:t>选取一个用户列表文件和一个字典文件。</a:t>
            </a:r>
          </a:p>
          <a:p>
            <a:pPr marL="967105" lvl="1" indent="-495300" eaLnBrk="1" hangingPunct="1">
              <a:buSzPct val="100000"/>
              <a:buFont typeface="Wingdings" panose="05000000000000000000" pitchFamily="2" charset="2"/>
              <a:buAutoNum type="circleNumDbPlain"/>
            </a:pPr>
            <a:r>
              <a:rPr lang="zh-CN" altLang="en-US" b="1" dirty="0"/>
              <a:t>在用户列表文件和一个字典文件中，选取一组用户和口令，按照网络服务协议规定，将用户名和口令发给目标网络服务端口。</a:t>
            </a:r>
          </a:p>
          <a:p>
            <a:pPr marL="967105" lvl="1" indent="-495300" eaLnBrk="1" hangingPunct="1">
              <a:buSzPct val="100000"/>
              <a:buFont typeface="Wingdings" panose="05000000000000000000" pitchFamily="2" charset="2"/>
              <a:buAutoNum type="circleNumDbPlain"/>
            </a:pPr>
            <a:r>
              <a:rPr lang="zh-CN" altLang="en-US" b="1" dirty="0"/>
              <a:t>检测远程服务返回信息，确定口令尝试是否成功。</a:t>
            </a:r>
          </a:p>
          <a:p>
            <a:pPr marL="571500" indent="-571500" eaLnBrk="1" hangingPunct="1"/>
            <a:r>
              <a:rPr lang="zh-CN" altLang="en-US" dirty="0"/>
              <a:t>循环</a:t>
            </a:r>
            <a:r>
              <a:rPr lang="en-US" altLang="zh-CN" dirty="0"/>
              <a:t>2</a:t>
            </a:r>
            <a:r>
              <a:rPr lang="zh-CN" altLang="en-US" dirty="0"/>
              <a:t>到</a:t>
            </a:r>
            <a:r>
              <a:rPr lang="en-US" altLang="zh-CN" dirty="0"/>
              <a:t>4</a:t>
            </a:r>
            <a:r>
              <a:rPr lang="zh-CN" altLang="en-US" dirty="0"/>
              <a:t>步，直到口令破解成功为止。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跨域拓展攻击</a:t>
            </a:r>
          </a:p>
        </p:txBody>
      </p:sp>
      <p:pic>
        <p:nvPicPr>
          <p:cNvPr id="1029" name="Picture 5"/>
          <p:cNvPicPr>
            <a:picLocks noChangeAspect="1" noChangeArrowheads="1"/>
          </p:cNvPicPr>
          <p:nvPr/>
        </p:nvPicPr>
        <p:blipFill>
          <a:blip r:embed="rId3" cstate="print"/>
          <a:srcRect/>
          <a:stretch>
            <a:fillRect/>
          </a:stretch>
        </p:blipFill>
        <p:spPr bwMode="auto">
          <a:xfrm>
            <a:off x="676275" y="1095376"/>
            <a:ext cx="7605713" cy="5324475"/>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8" name="Rectangle 4"/>
          <p:cNvSpPr>
            <a:spLocks noChangeArrowheads="1"/>
          </p:cNvSpPr>
          <p:nvPr/>
        </p:nvSpPr>
        <p:spPr bwMode="auto">
          <a:xfrm>
            <a:off x="457200" y="2565400"/>
            <a:ext cx="8229600" cy="1143000"/>
          </a:xfrm>
          <a:prstGeom prst="rect">
            <a:avLst/>
          </a:prstGeom>
          <a:noFill/>
          <a:ln w="9525">
            <a:noFill/>
            <a:miter lim="800000"/>
          </a:ln>
          <a:effectLst/>
        </p:spPr>
        <p:txBody>
          <a:bodyPr anchor="ctr"/>
          <a:lstStyle/>
          <a:p>
            <a:pPr algn="ctr"/>
            <a:r>
              <a:rPr lang="zh-CN" altLang="en-US" sz="4400" b="1" dirty="0">
                <a:solidFill>
                  <a:srgbClr val="0000FF"/>
                </a:solidFill>
                <a:ea typeface="宋体" panose="02010600030101010101" pitchFamily="2" charset="-122"/>
              </a:rPr>
              <a:t>（六）</a:t>
            </a:r>
            <a:r>
              <a:rPr lang="zh-CN" altLang="en-US" sz="4400" b="1" dirty="0">
                <a:solidFill>
                  <a:srgbClr val="0000FF"/>
                </a:solidFill>
                <a:latin typeface="Times New Roman" panose="02020603050405020304" pitchFamily="18" charset="0"/>
                <a:ea typeface="宋体" panose="02010600030101010101" pitchFamily="2" charset="-122"/>
              </a:rPr>
              <a:t>口令监听 </a:t>
            </a:r>
            <a:endParaRPr lang="zh-CN" altLang="en-US" sz="4400" b="1" dirty="0">
              <a:solidFill>
                <a:srgbClr val="0000FF"/>
              </a:solidFill>
              <a:ea typeface="宋体" panose="02010600030101010101"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zh-CN" altLang="en-US"/>
              <a:t>工具使用：口令监听</a:t>
            </a:r>
          </a:p>
        </p:txBody>
      </p:sp>
      <p:pic>
        <p:nvPicPr>
          <p:cNvPr id="488451" name="Picture 3" descr="snap"/>
          <p:cNvPicPr>
            <a:picLocks noChangeAspect="1" noChangeArrowheads="1"/>
          </p:cNvPicPr>
          <p:nvPr/>
        </p:nvPicPr>
        <p:blipFill>
          <a:blip r:embed="rId3" cstate="print"/>
          <a:srcRect/>
          <a:stretch>
            <a:fillRect/>
          </a:stretch>
        </p:blipFill>
        <p:spPr bwMode="auto">
          <a:xfrm>
            <a:off x="142875" y="908050"/>
            <a:ext cx="8893175" cy="5730875"/>
          </a:xfrm>
          <a:prstGeom prst="rect">
            <a:avLst/>
          </a:prstGeom>
          <a:noFill/>
        </p:spPr>
      </p:pic>
      <p:sp>
        <p:nvSpPr>
          <p:cNvPr id="488452" name="AutoShape 4"/>
          <p:cNvSpPr/>
          <p:nvPr/>
        </p:nvSpPr>
        <p:spPr bwMode="auto">
          <a:xfrm>
            <a:off x="2700338" y="2997200"/>
            <a:ext cx="2663825" cy="719138"/>
          </a:xfrm>
          <a:prstGeom prst="borderCallout1">
            <a:avLst>
              <a:gd name="adj1" fmla="val 15894"/>
              <a:gd name="adj2" fmla="val -2861"/>
              <a:gd name="adj3" fmla="val 128037"/>
              <a:gd name="adj4" fmla="val -38500"/>
            </a:avLst>
          </a:prstGeom>
          <a:solidFill>
            <a:srgbClr val="CCFFFF"/>
          </a:solidFill>
          <a:ln w="9525">
            <a:solidFill>
              <a:srgbClr val="000000"/>
            </a:solidFill>
            <a:miter lim="800000"/>
          </a:ln>
          <a:effectLst/>
        </p:spPr>
        <p:txBody>
          <a:bodyPr anchor="ctr"/>
          <a:lstStyle/>
          <a:p>
            <a:pPr algn="ctr"/>
            <a:r>
              <a:rPr lang="zh-CN" altLang="en-US" b="1">
                <a:solidFill>
                  <a:srgbClr val="000000"/>
                </a:solidFill>
                <a:ea typeface="黑体" panose="02010609060101010101" pitchFamily="2" charset="-122"/>
              </a:rPr>
              <a:t>能够监听的口令类型</a:t>
            </a:r>
            <a:endParaRPr lang="en-US" altLang="zh-CN" b="1">
              <a:solidFill>
                <a:srgbClr val="000000"/>
              </a:solidFill>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88452"/>
                                        </p:tgtEl>
                                        <p:attrNameLst>
                                          <p:attrName>style.visibility</p:attrName>
                                        </p:attrNameLst>
                                      </p:cBhvr>
                                      <p:to>
                                        <p:strVal val="visible"/>
                                      </p:to>
                                    </p:set>
                                    <p:animEffect transition="in" filter="slide(fromLeft)">
                                      <p:cBhvr>
                                        <p:cTn id="7" dur="500"/>
                                        <p:tgtEl>
                                          <p:spTgt spid="488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8" name="Rectangle 4"/>
          <p:cNvSpPr>
            <a:spLocks noChangeArrowheads="1"/>
          </p:cNvSpPr>
          <p:nvPr/>
        </p:nvSpPr>
        <p:spPr bwMode="auto">
          <a:xfrm>
            <a:off x="457200" y="2565400"/>
            <a:ext cx="8229600" cy="1143000"/>
          </a:xfrm>
          <a:prstGeom prst="rect">
            <a:avLst/>
          </a:prstGeom>
          <a:noFill/>
          <a:ln w="9525">
            <a:noFill/>
            <a:miter lim="800000"/>
          </a:ln>
          <a:effectLst/>
        </p:spPr>
        <p:txBody>
          <a:bodyPr anchor="ctr"/>
          <a:lstStyle/>
          <a:p>
            <a:pPr algn="ctr"/>
            <a:r>
              <a:rPr lang="zh-CN" altLang="en-US" sz="4400" b="1" dirty="0">
                <a:solidFill>
                  <a:srgbClr val="0000FF"/>
                </a:solidFill>
                <a:ea typeface="宋体" panose="02010600030101010101" pitchFamily="2" charset="-122"/>
              </a:rPr>
              <a:t>（七）其它</a:t>
            </a:r>
            <a:r>
              <a:rPr lang="zh-CN" altLang="en-US" sz="4400" b="1" dirty="0">
                <a:solidFill>
                  <a:srgbClr val="0000FF"/>
                </a:solidFill>
                <a:latin typeface="Times New Roman" panose="02020603050405020304" pitchFamily="18" charset="0"/>
                <a:ea typeface="宋体" panose="02010600030101010101" pitchFamily="2" charset="-122"/>
              </a:rPr>
              <a:t> </a:t>
            </a:r>
            <a:endParaRPr lang="zh-CN" altLang="en-US" sz="4400" b="1" dirty="0">
              <a:solidFill>
                <a:srgbClr val="0000FF"/>
              </a:solidFill>
              <a:ea typeface="宋体" panose="02010600030101010101" pitchFamily="2"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中国人口令特点</a:t>
            </a:r>
          </a:p>
        </p:txBody>
      </p:sp>
      <p:pic>
        <p:nvPicPr>
          <p:cNvPr id="10242" name="Picture 2"/>
          <p:cNvPicPr>
            <a:picLocks noChangeAspect="1" noChangeArrowheads="1"/>
          </p:cNvPicPr>
          <p:nvPr/>
        </p:nvPicPr>
        <p:blipFill>
          <a:blip r:embed="rId3" cstate="print"/>
          <a:srcRect/>
          <a:stretch>
            <a:fillRect/>
          </a:stretch>
        </p:blipFill>
        <p:spPr bwMode="auto">
          <a:xfrm>
            <a:off x="1" y="1552574"/>
            <a:ext cx="9143999" cy="45053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中国人口令特点</a:t>
            </a:r>
          </a:p>
        </p:txBody>
      </p:sp>
      <p:pic>
        <p:nvPicPr>
          <p:cNvPr id="11266" name="Picture 2"/>
          <p:cNvPicPr>
            <a:picLocks noChangeAspect="1" noChangeArrowheads="1"/>
          </p:cNvPicPr>
          <p:nvPr/>
        </p:nvPicPr>
        <p:blipFill>
          <a:blip r:embed="rId3" cstate="print"/>
          <a:srcRect/>
          <a:stretch>
            <a:fillRect/>
          </a:stretch>
        </p:blipFill>
        <p:spPr bwMode="auto">
          <a:xfrm>
            <a:off x="0" y="1266825"/>
            <a:ext cx="9144000" cy="5000625"/>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中国人口令特点</a:t>
            </a:r>
          </a:p>
        </p:txBody>
      </p:sp>
      <p:pic>
        <p:nvPicPr>
          <p:cNvPr id="12291" name="Picture 3"/>
          <p:cNvPicPr>
            <a:picLocks noChangeAspect="1" noChangeArrowheads="1"/>
          </p:cNvPicPr>
          <p:nvPr/>
        </p:nvPicPr>
        <p:blipFill>
          <a:blip r:embed="rId3" cstate="print"/>
          <a:srcRect/>
          <a:stretch>
            <a:fillRect/>
          </a:stretch>
        </p:blipFill>
        <p:spPr bwMode="auto">
          <a:xfrm>
            <a:off x="0" y="1200150"/>
            <a:ext cx="9144000" cy="2676525"/>
          </a:xfrm>
          <a:prstGeom prst="rect">
            <a:avLst/>
          </a:prstGeom>
          <a:noFill/>
          <a:ln w="9525">
            <a:noFill/>
            <a:miter lim="800000"/>
            <a:headEnd/>
            <a:tailEnd/>
          </a:ln>
          <a:effectLst/>
        </p:spPr>
      </p:pic>
      <p:pic>
        <p:nvPicPr>
          <p:cNvPr id="12292" name="Picture 4"/>
          <p:cNvPicPr>
            <a:picLocks noChangeAspect="1" noChangeArrowheads="1"/>
          </p:cNvPicPr>
          <p:nvPr/>
        </p:nvPicPr>
        <p:blipFill>
          <a:blip r:embed="rId4" cstate="print"/>
          <a:srcRect/>
          <a:stretch>
            <a:fillRect/>
          </a:stretch>
        </p:blipFill>
        <p:spPr bwMode="auto">
          <a:xfrm>
            <a:off x="1028700" y="3871913"/>
            <a:ext cx="8115300" cy="1304925"/>
          </a:xfrm>
          <a:prstGeom prst="rect">
            <a:avLst/>
          </a:prstGeom>
          <a:noFill/>
          <a:ln w="9525">
            <a:noFill/>
            <a:miter lim="800000"/>
            <a:headEnd/>
            <a:tailEnd/>
          </a:ln>
          <a:effectLst/>
        </p:spPr>
      </p:pic>
      <p:pic>
        <p:nvPicPr>
          <p:cNvPr id="12293" name="Picture 5"/>
          <p:cNvPicPr>
            <a:picLocks noChangeAspect="1" noChangeArrowheads="1"/>
          </p:cNvPicPr>
          <p:nvPr/>
        </p:nvPicPr>
        <p:blipFill>
          <a:blip r:embed="rId5" cstate="print"/>
          <a:srcRect/>
          <a:stretch>
            <a:fillRect/>
          </a:stretch>
        </p:blipFill>
        <p:spPr bwMode="auto">
          <a:xfrm>
            <a:off x="1033465" y="5110163"/>
            <a:ext cx="5767385" cy="1152525"/>
          </a:xfrm>
          <a:prstGeom prst="rect">
            <a:avLst/>
          </a:prstGeom>
          <a:noFill/>
          <a:ln w="9525">
            <a:noFill/>
            <a:miter lim="800000"/>
            <a:headEnd/>
            <a:tailEnd/>
          </a:ln>
          <a:effectLst/>
        </p:spPr>
      </p:pic>
      <p:pic>
        <p:nvPicPr>
          <p:cNvPr id="12294" name="Picture 6"/>
          <p:cNvPicPr>
            <a:picLocks noChangeAspect="1" noChangeArrowheads="1"/>
          </p:cNvPicPr>
          <p:nvPr/>
        </p:nvPicPr>
        <p:blipFill>
          <a:blip r:embed="rId6" cstate="print"/>
          <a:srcRect/>
          <a:stretch>
            <a:fillRect/>
          </a:stretch>
        </p:blipFill>
        <p:spPr bwMode="auto">
          <a:xfrm>
            <a:off x="0" y="3867150"/>
            <a:ext cx="1076325" cy="2419350"/>
          </a:xfrm>
          <a:prstGeom prst="rect">
            <a:avLst/>
          </a:prstGeom>
          <a:noFill/>
          <a:ln w="9525">
            <a:noFill/>
            <a:miter lim="800000"/>
            <a:headEnd/>
            <a:tailEnd/>
          </a:ln>
          <a:effectLst/>
        </p:spPr>
      </p:pic>
      <p:pic>
        <p:nvPicPr>
          <p:cNvPr id="12295" name="Picture 7"/>
          <p:cNvPicPr>
            <a:picLocks noChangeAspect="1" noChangeArrowheads="1"/>
          </p:cNvPicPr>
          <p:nvPr/>
        </p:nvPicPr>
        <p:blipFill>
          <a:blip r:embed="rId6" cstate="print"/>
          <a:srcRect/>
          <a:stretch>
            <a:fillRect/>
          </a:stretch>
        </p:blipFill>
        <p:spPr bwMode="auto">
          <a:xfrm>
            <a:off x="6786563" y="5143500"/>
            <a:ext cx="2357437" cy="1123950"/>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If she/he uses letters:</a:t>
            </a:r>
          </a:p>
          <a:p>
            <a:endParaRPr lang="en-US" altLang="zh-CN" dirty="0"/>
          </a:p>
          <a:p>
            <a:endParaRPr lang="en-US" altLang="zh-CN" dirty="0"/>
          </a:p>
          <a:p>
            <a:r>
              <a:rPr lang="en-US" altLang="zh-CN" dirty="0"/>
              <a:t>If she/he uses pinyin</a:t>
            </a:r>
            <a:endParaRPr lang="zh-CN" altLang="en-US" dirty="0"/>
          </a:p>
        </p:txBody>
      </p:sp>
      <p:sp>
        <p:nvSpPr>
          <p:cNvPr id="3" name="标题 2"/>
          <p:cNvSpPr>
            <a:spLocks noGrp="1"/>
          </p:cNvSpPr>
          <p:nvPr>
            <p:ph type="title"/>
          </p:nvPr>
        </p:nvSpPr>
        <p:spPr/>
        <p:txBody>
          <a:bodyPr/>
          <a:lstStyle/>
          <a:p>
            <a:r>
              <a:rPr lang="zh-CN" altLang="en-US" dirty="0"/>
              <a:t>中国人口令特点</a:t>
            </a:r>
          </a:p>
        </p:txBody>
      </p:sp>
      <p:pic>
        <p:nvPicPr>
          <p:cNvPr id="13314" name="Picture 2"/>
          <p:cNvPicPr>
            <a:picLocks noChangeAspect="1" noChangeArrowheads="1"/>
          </p:cNvPicPr>
          <p:nvPr/>
        </p:nvPicPr>
        <p:blipFill>
          <a:blip r:embed="rId3" cstate="print"/>
          <a:srcRect/>
          <a:stretch>
            <a:fillRect/>
          </a:stretch>
        </p:blipFill>
        <p:spPr bwMode="auto">
          <a:xfrm>
            <a:off x="1266825" y="2200274"/>
            <a:ext cx="4857750" cy="704851"/>
          </a:xfrm>
          <a:prstGeom prst="rect">
            <a:avLst/>
          </a:prstGeom>
          <a:noFill/>
          <a:ln w="9525">
            <a:noFill/>
            <a:miter lim="800000"/>
            <a:headEnd/>
            <a:tailEnd/>
          </a:ln>
          <a:effectLst/>
        </p:spPr>
      </p:pic>
      <p:pic>
        <p:nvPicPr>
          <p:cNvPr id="13315" name="Picture 3"/>
          <p:cNvPicPr>
            <a:picLocks noChangeAspect="1" noChangeArrowheads="1"/>
          </p:cNvPicPr>
          <p:nvPr/>
        </p:nvPicPr>
        <p:blipFill>
          <a:blip r:embed="rId4" cstate="print"/>
          <a:srcRect/>
          <a:stretch>
            <a:fillRect/>
          </a:stretch>
        </p:blipFill>
        <p:spPr bwMode="auto">
          <a:xfrm>
            <a:off x="1276349" y="3829050"/>
            <a:ext cx="6515101" cy="1390650"/>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p:txBody>
          <a:bodyPr/>
          <a:lstStyle/>
          <a:p>
            <a:r>
              <a:rPr lang="zh-CN" altLang="en-US" sz="4400"/>
              <a:t>内容提要</a:t>
            </a:r>
            <a:endParaRPr lang="en-US" altLang="zh-CN" sz="2800">
              <a:solidFill>
                <a:schemeClr val="accent1"/>
              </a:solidFill>
            </a:endParaRPr>
          </a:p>
        </p:txBody>
      </p:sp>
      <p:grpSp>
        <p:nvGrpSpPr>
          <p:cNvPr id="33" name="Group 3"/>
          <p:cNvGrpSpPr/>
          <p:nvPr/>
        </p:nvGrpSpPr>
        <p:grpSpPr bwMode="auto">
          <a:xfrm>
            <a:off x="1295400" y="1981200"/>
            <a:ext cx="762000" cy="665163"/>
            <a:chOff x="1110" y="2656"/>
            <a:chExt cx="1549" cy="1351"/>
          </a:xfrm>
        </p:grpSpPr>
        <p:sp>
          <p:nvSpPr>
            <p:cNvPr id="3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3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3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37" name="Line 7"/>
          <p:cNvSpPr>
            <a:spLocks noChangeShapeType="1"/>
          </p:cNvSpPr>
          <p:nvPr/>
        </p:nvSpPr>
        <p:spPr bwMode="auto">
          <a:xfrm>
            <a:off x="1905000" y="2590800"/>
            <a:ext cx="4800600" cy="0"/>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38" name="Text Box 8"/>
          <p:cNvSpPr txBox="1">
            <a:spLocks noChangeArrowheads="1"/>
          </p:cNvSpPr>
          <p:nvPr/>
        </p:nvSpPr>
        <p:spPr bwMode="auto">
          <a:xfrm>
            <a:off x="2166938" y="1828800"/>
            <a:ext cx="4535487" cy="701675"/>
          </a:xfrm>
          <a:prstGeom prst="rect">
            <a:avLst/>
          </a:prstGeom>
          <a:noFill/>
          <a:ln w="9525" algn="ctr">
            <a:noFill/>
            <a:miter lim="800000"/>
          </a:ln>
          <a:effectLst/>
        </p:spPr>
        <p:txBody>
          <a:bodyPr>
            <a:spAutoFit/>
          </a:bodyPr>
          <a:lstStyle/>
          <a:p>
            <a:pPr eaLnBrk="0" hangingPunct="0"/>
            <a:r>
              <a:rPr lang="zh-CN" altLang="en-US" sz="4000" b="1" dirty="0">
                <a:solidFill>
                  <a:srgbClr val="000000"/>
                </a:solidFill>
                <a:latin typeface="Times New Roman" panose="02020603050405020304" pitchFamily="18" charset="0"/>
                <a:ea typeface="隶书" panose="02010509060101010101" pitchFamily="49" charset="-122"/>
              </a:rPr>
              <a:t>口令概述</a:t>
            </a:r>
            <a:endParaRPr lang="zh-CN" altLang="en-US" sz="4000" b="1" dirty="0">
              <a:solidFill>
                <a:srgbClr val="000000"/>
              </a:solidFill>
              <a:ea typeface="隶书" panose="02010509060101010101" pitchFamily="49" charset="-122"/>
            </a:endParaRPr>
          </a:p>
        </p:txBody>
      </p:sp>
      <p:sp>
        <p:nvSpPr>
          <p:cNvPr id="39" name="Text Box 9"/>
          <p:cNvSpPr txBox="1">
            <a:spLocks noChangeArrowheads="1"/>
          </p:cNvSpPr>
          <p:nvPr/>
        </p:nvSpPr>
        <p:spPr bwMode="gray">
          <a:xfrm>
            <a:off x="1492250" y="20796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nvGrpSpPr>
          <p:cNvPr id="40" name="Group 34"/>
          <p:cNvGrpSpPr/>
          <p:nvPr/>
        </p:nvGrpSpPr>
        <p:grpSpPr bwMode="auto">
          <a:xfrm>
            <a:off x="1295400" y="3038475"/>
            <a:ext cx="5410200" cy="817563"/>
            <a:chOff x="1152" y="1596"/>
            <a:chExt cx="3408" cy="515"/>
          </a:xfrm>
        </p:grpSpPr>
        <p:grpSp>
          <p:nvGrpSpPr>
            <p:cNvPr id="41" name="Group 11"/>
            <p:cNvGrpSpPr/>
            <p:nvPr/>
          </p:nvGrpSpPr>
          <p:grpSpPr bwMode="auto">
            <a:xfrm>
              <a:off x="1152" y="1692"/>
              <a:ext cx="480" cy="419"/>
              <a:chOff x="3174" y="2656"/>
              <a:chExt cx="1549" cy="1351"/>
            </a:xfrm>
          </p:grpSpPr>
          <p:sp>
            <p:nvSpPr>
              <p:cNvPr id="45" name="AutoShape 1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46" name="AutoShape 1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47" name="AutoShape 1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endParaRPr lang="zh-CN" altLang="en-US"/>
              </a:p>
            </p:txBody>
          </p:sp>
        </p:grpSp>
        <p:sp>
          <p:nvSpPr>
            <p:cNvPr id="42" name="Line 15"/>
            <p:cNvSpPr>
              <a:spLocks noChangeShapeType="1"/>
            </p:cNvSpPr>
            <p:nvPr/>
          </p:nvSpPr>
          <p:spPr bwMode="auto">
            <a:xfrm>
              <a:off x="1536" y="2076"/>
              <a:ext cx="3024" cy="0"/>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43" name="Text Box 16"/>
            <p:cNvSpPr txBox="1">
              <a:spLocks noChangeArrowheads="1"/>
            </p:cNvSpPr>
            <p:nvPr/>
          </p:nvSpPr>
          <p:spPr bwMode="auto">
            <a:xfrm>
              <a:off x="1701" y="1596"/>
              <a:ext cx="2853" cy="442"/>
            </a:xfrm>
            <a:prstGeom prst="rect">
              <a:avLst/>
            </a:prstGeom>
            <a:noFill/>
            <a:ln w="9525" algn="ctr">
              <a:noFill/>
              <a:miter lim="800000"/>
            </a:ln>
            <a:effectLst/>
          </p:spPr>
          <p:txBody>
            <a:bodyPr wrap="square">
              <a:spAutoFit/>
            </a:bodyPr>
            <a:lstStyle/>
            <a:p>
              <a:pPr eaLnBrk="0" hangingPunct="0"/>
              <a:r>
                <a:rPr lang="zh-CN" altLang="en-US" sz="4000" b="1" dirty="0">
                  <a:solidFill>
                    <a:srgbClr val="000000"/>
                  </a:solidFill>
                  <a:ea typeface="隶书" panose="02010509060101010101" pitchFamily="49" charset="-122"/>
                </a:rPr>
                <a:t>口令破解 </a:t>
              </a:r>
            </a:p>
          </p:txBody>
        </p:sp>
        <p:sp>
          <p:nvSpPr>
            <p:cNvPr id="44" name="Text Box 17"/>
            <p:cNvSpPr txBox="1">
              <a:spLocks noChangeArrowheads="1"/>
            </p:cNvSpPr>
            <p:nvPr/>
          </p:nvSpPr>
          <p:spPr bwMode="gray">
            <a:xfrm>
              <a:off x="1276" y="1754"/>
              <a:ext cx="223" cy="288"/>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grpSp>
        <p:nvGrpSpPr>
          <p:cNvPr id="48" name="Group 19"/>
          <p:cNvGrpSpPr/>
          <p:nvPr/>
        </p:nvGrpSpPr>
        <p:grpSpPr bwMode="auto">
          <a:xfrm>
            <a:off x="1295400" y="4554538"/>
            <a:ext cx="762000" cy="665162"/>
            <a:chOff x="1110" y="2656"/>
            <a:chExt cx="1549" cy="1351"/>
          </a:xfrm>
        </p:grpSpPr>
        <p:sp>
          <p:nvSpPr>
            <p:cNvPr id="49" name="AutoShape 20"/>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50" name="AutoShape 21"/>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51" name="AutoShape 22"/>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52" name="Line 23"/>
          <p:cNvSpPr>
            <a:spLocks noChangeShapeType="1"/>
          </p:cNvSpPr>
          <p:nvPr/>
        </p:nvSpPr>
        <p:spPr bwMode="auto">
          <a:xfrm>
            <a:off x="1905000" y="5164138"/>
            <a:ext cx="4800600" cy="0"/>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53" name="Text Box 24"/>
          <p:cNvSpPr txBox="1">
            <a:spLocks noChangeArrowheads="1"/>
          </p:cNvSpPr>
          <p:nvPr/>
        </p:nvSpPr>
        <p:spPr bwMode="auto">
          <a:xfrm>
            <a:off x="2166938" y="4402138"/>
            <a:ext cx="4614862" cy="701675"/>
          </a:xfrm>
          <a:prstGeom prst="rect">
            <a:avLst/>
          </a:prstGeom>
          <a:solidFill>
            <a:srgbClr val="FFC000"/>
          </a:solidFill>
          <a:ln w="9525" algn="ctr">
            <a:noFill/>
            <a:miter lim="800000"/>
          </a:ln>
          <a:effectLst/>
        </p:spPr>
        <p:txBody>
          <a:bodyPr wrap="square">
            <a:spAutoFit/>
          </a:bodyPr>
          <a:lstStyle/>
          <a:p>
            <a:pPr eaLnBrk="0" hangingPunct="0"/>
            <a:r>
              <a:rPr lang="zh-CN" altLang="en-US" sz="4000" dirty="0">
                <a:solidFill>
                  <a:srgbClr val="000000"/>
                </a:solidFill>
                <a:latin typeface="Times New Roman" panose="02020603050405020304" pitchFamily="18" charset="0"/>
                <a:ea typeface="隶书" panose="02010509060101010101" pitchFamily="49" charset="-122"/>
              </a:rPr>
              <a:t>口令</a:t>
            </a:r>
            <a:r>
              <a:rPr lang="zh-CN" altLang="en-US" sz="4000" b="1" dirty="0">
                <a:solidFill>
                  <a:srgbClr val="000000"/>
                </a:solidFill>
                <a:ea typeface="隶书" panose="02010509060101010101" pitchFamily="49" charset="-122"/>
              </a:rPr>
              <a:t>安全防御 </a:t>
            </a:r>
          </a:p>
        </p:txBody>
      </p:sp>
      <p:sp>
        <p:nvSpPr>
          <p:cNvPr id="54" name="Text Box 25"/>
          <p:cNvSpPr txBox="1">
            <a:spLocks noChangeArrowheads="1"/>
          </p:cNvSpPr>
          <p:nvPr/>
        </p:nvSpPr>
        <p:spPr bwMode="gray">
          <a:xfrm>
            <a:off x="1492250" y="465296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1217614" y="142875"/>
            <a:ext cx="7212012" cy="958850"/>
          </a:xfrm>
        </p:spPr>
        <p:txBody>
          <a:bodyPr/>
          <a:lstStyle/>
          <a:p>
            <a:r>
              <a:rPr lang="zh-CN" altLang="en-US" sz="3600" dirty="0"/>
              <a:t>口令</a:t>
            </a:r>
            <a:r>
              <a:rPr lang="zh-CN" altLang="en-US" sz="3600" dirty="0" smtClean="0"/>
              <a:t>规则与弱口令</a:t>
            </a:r>
            <a:endParaRPr lang="en-US" altLang="zh-CN" sz="3600" dirty="0"/>
          </a:p>
        </p:txBody>
      </p:sp>
      <p:sp>
        <p:nvSpPr>
          <p:cNvPr id="428035" name="Rectangle 3"/>
          <p:cNvSpPr>
            <a:spLocks noGrp="1" noChangeArrowheads="1"/>
          </p:cNvSpPr>
          <p:nvPr>
            <p:ph type="body" idx="1"/>
          </p:nvPr>
        </p:nvSpPr>
        <p:spPr>
          <a:xfrm>
            <a:off x="677862" y="1277937"/>
            <a:ext cx="8199437" cy="4979987"/>
          </a:xfrm>
        </p:spPr>
        <p:txBody>
          <a:bodyPr/>
          <a:lstStyle/>
          <a:p>
            <a:r>
              <a:rPr lang="zh-CN" altLang="en-US" sz="2800" dirty="0"/>
              <a:t>与账号关联的规则：</a:t>
            </a:r>
          </a:p>
          <a:p>
            <a:pPr lvl="1"/>
            <a:r>
              <a:rPr lang="zh-CN" altLang="en-US" dirty="0"/>
              <a:t>比如注册账号是</a:t>
            </a:r>
            <a:r>
              <a:rPr lang="en-US" altLang="zh-CN" dirty="0"/>
              <a:t>test</a:t>
            </a:r>
            <a:r>
              <a:rPr lang="zh-CN" altLang="en-US" dirty="0"/>
              <a:t>，口令是</a:t>
            </a:r>
            <a:r>
              <a:rPr lang="en-US" altLang="zh-CN" dirty="0"/>
              <a:t>test123</a:t>
            </a:r>
            <a:r>
              <a:rPr lang="zh-CN" altLang="en-US" dirty="0"/>
              <a:t>。</a:t>
            </a:r>
          </a:p>
          <a:p>
            <a:pPr lvl="1"/>
            <a:endParaRPr lang="zh-CN" altLang="en-US" dirty="0"/>
          </a:p>
          <a:p>
            <a:r>
              <a:rPr lang="zh-CN" altLang="en-US" sz="2800" dirty="0"/>
              <a:t>与账号无关的规则（有限遍历模式）：</a:t>
            </a:r>
          </a:p>
          <a:p>
            <a:pPr lvl="1"/>
            <a:r>
              <a:rPr lang="zh-CN" altLang="en-US" dirty="0"/>
              <a:t>比如日期类型的</a:t>
            </a:r>
            <a:r>
              <a:rPr lang="en-US" altLang="zh-CN" dirty="0"/>
              <a:t>8</a:t>
            </a:r>
            <a:r>
              <a:rPr lang="zh-CN" altLang="en-US" dirty="0"/>
              <a:t>位（如</a:t>
            </a:r>
            <a:r>
              <a:rPr lang="en-US" altLang="zh-CN" dirty="0"/>
              <a:t>19810316</a:t>
            </a:r>
            <a:r>
              <a:rPr lang="zh-CN" altLang="en-US" dirty="0"/>
              <a:t>）或</a:t>
            </a:r>
            <a:r>
              <a:rPr lang="en-US" altLang="zh-CN" dirty="0"/>
              <a:t>6</a:t>
            </a:r>
            <a:r>
              <a:rPr lang="zh-CN" altLang="en-US" dirty="0"/>
              <a:t>位数字（如</a:t>
            </a:r>
            <a:r>
              <a:rPr lang="en-US" altLang="zh-CN" dirty="0"/>
              <a:t>810316</a:t>
            </a:r>
            <a:r>
              <a:rPr lang="zh-CN" altLang="en-US" dirty="0"/>
              <a:t>）：</a:t>
            </a:r>
            <a:r>
              <a:rPr lang="zh-CN" altLang="en-US" dirty="0">
                <a:solidFill>
                  <a:srgbClr val="FC0000"/>
                </a:solidFill>
              </a:rPr>
              <a:t>用生日做口令的用户小心了！</a:t>
            </a:r>
            <a:endParaRPr lang="en-US" altLang="zh-CN" dirty="0">
              <a:solidFill>
                <a:srgbClr val="FC0000"/>
              </a:solidFill>
            </a:endParaRPr>
          </a:p>
          <a:p>
            <a:pPr lvl="1"/>
            <a:r>
              <a:rPr lang="en-US" altLang="zh-CN" dirty="0"/>
              <a:t>11</a:t>
            </a:r>
            <a:r>
              <a:rPr lang="zh-CN" altLang="en-US" dirty="0"/>
              <a:t>位数字遍历：</a:t>
            </a:r>
            <a:r>
              <a:rPr lang="zh-CN" altLang="en-US" dirty="0">
                <a:solidFill>
                  <a:srgbClr val="FC0000"/>
                </a:solidFill>
              </a:rPr>
              <a:t>用手机号码做口令的用户小心了！</a:t>
            </a:r>
            <a:endParaRPr lang="en-US" altLang="zh-CN" dirty="0">
              <a:solidFill>
                <a:srgbClr val="FC0000"/>
              </a:solidFill>
            </a:endParaRPr>
          </a:p>
          <a:p>
            <a:pPr lvl="1"/>
            <a:r>
              <a:rPr lang="en-US" altLang="zh-CN" dirty="0"/>
              <a:t>6</a:t>
            </a:r>
            <a:r>
              <a:rPr lang="zh-CN" altLang="en-US" dirty="0"/>
              <a:t>位数字或</a:t>
            </a:r>
            <a:r>
              <a:rPr lang="en-US" altLang="zh-CN" dirty="0"/>
              <a:t>6</a:t>
            </a:r>
            <a:r>
              <a:rPr lang="zh-CN" altLang="en-US" dirty="0"/>
              <a:t>位小写字母遍历：</a:t>
            </a:r>
            <a:r>
              <a:rPr lang="zh-CN" altLang="en-US" dirty="0">
                <a:solidFill>
                  <a:srgbClr val="FC0000"/>
                </a:solidFill>
              </a:rPr>
              <a:t>简单口令的用户小心了！</a:t>
            </a:r>
            <a:endParaRPr lang="en-US" altLang="zh-CN" dirty="0">
              <a:solidFill>
                <a:srgbClr val="FC0000"/>
              </a:solidFill>
            </a:endParaRPr>
          </a:p>
          <a:p>
            <a:pPr lvl="1"/>
            <a:r>
              <a:rPr lang="zh-CN" altLang="en-US" dirty="0"/>
              <a:t>一个字母加上若干位数字（比如</a:t>
            </a:r>
            <a:r>
              <a:rPr lang="en-US" altLang="zh-CN" dirty="0"/>
              <a:t>b12345</a:t>
            </a:r>
            <a:r>
              <a:rPr lang="zh-CN" altLang="en-US" dirty="0" smtClean="0"/>
              <a:t>）</a:t>
            </a:r>
            <a:endParaRPr lang="en-US" altLang="zh-CN" dirty="0"/>
          </a:p>
          <a:p>
            <a:pPr marL="457200" lvl="1" indent="0">
              <a:buNone/>
            </a:pPr>
            <a:endParaRPr lang="en-US" altLang="zh-CN" dirty="0" smtClean="0"/>
          </a:p>
          <a:p>
            <a:pPr marL="457200" lvl="1" indent="0">
              <a:buNone/>
            </a:pPr>
            <a:endParaRPr lang="zh-CN" altLang="en-US" dirty="0"/>
          </a:p>
        </p:txBody>
      </p:sp>
      <p:sp>
        <p:nvSpPr>
          <p:cNvPr id="428036" name="Text Box 4"/>
          <p:cNvSpPr txBox="1">
            <a:spLocks noChangeArrowheads="1"/>
          </p:cNvSpPr>
          <p:nvPr/>
        </p:nvSpPr>
        <p:spPr bwMode="auto">
          <a:xfrm>
            <a:off x="1331913" y="2271713"/>
            <a:ext cx="5086350" cy="457200"/>
          </a:xfrm>
          <a:prstGeom prst="rect">
            <a:avLst/>
          </a:prstGeom>
          <a:noFill/>
          <a:ln w="9525">
            <a:noFill/>
            <a:miter lim="800000"/>
          </a:ln>
          <a:effectLst/>
        </p:spPr>
        <p:txBody>
          <a:bodyPr wrap="none">
            <a:spAutoFit/>
          </a:bodyPr>
          <a:lstStyle/>
          <a:p>
            <a:r>
              <a:rPr lang="zh-CN" altLang="en-US" sz="2400" b="1">
                <a:solidFill>
                  <a:srgbClr val="FC0000"/>
                </a:solidFill>
                <a:ea typeface="黑体" panose="02010609060101010101" pitchFamily="2" charset="-122"/>
              </a:rPr>
              <a:t>是不是很多人有这种图省事的习惯？</a:t>
            </a:r>
            <a:endParaRPr lang="en-US" altLang="zh-CN" sz="2400" b="1">
              <a:solidFill>
                <a:srgbClr val="FC0000"/>
              </a:solidFill>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anim calcmode="lin" valueType="num">
                                      <p:cBhvr additive="base">
                                        <p:cTn id="7" dur="500" fill="hold"/>
                                        <p:tgtEl>
                                          <p:spTgt spid="428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8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8035">
                                            <p:txEl>
                                              <p:pRg st="1" end="1"/>
                                            </p:txEl>
                                          </p:spTgt>
                                        </p:tgtEl>
                                        <p:attrNameLst>
                                          <p:attrName>style.visibility</p:attrName>
                                        </p:attrNameLst>
                                      </p:cBhvr>
                                      <p:to>
                                        <p:strVal val="visible"/>
                                      </p:to>
                                    </p:set>
                                    <p:anim calcmode="lin" valueType="num">
                                      <p:cBhvr additive="base">
                                        <p:cTn id="13" dur="500" fill="hold"/>
                                        <p:tgtEl>
                                          <p:spTgt spid="4280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280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28036"/>
                                        </p:tgtEl>
                                        <p:attrNameLst>
                                          <p:attrName>style.visibility</p:attrName>
                                        </p:attrNameLst>
                                      </p:cBhvr>
                                      <p:to>
                                        <p:strVal val="visible"/>
                                      </p:to>
                                    </p:set>
                                    <p:anim calcmode="lin" valueType="num">
                                      <p:cBhvr additive="base">
                                        <p:cTn id="19" dur="500" fill="hold"/>
                                        <p:tgtEl>
                                          <p:spTgt spid="428036"/>
                                        </p:tgtEl>
                                        <p:attrNameLst>
                                          <p:attrName>ppt_x</p:attrName>
                                        </p:attrNameLst>
                                      </p:cBhvr>
                                      <p:tavLst>
                                        <p:tav tm="0">
                                          <p:val>
                                            <p:strVal val="1+#ppt_w/2"/>
                                          </p:val>
                                        </p:tav>
                                        <p:tav tm="100000">
                                          <p:val>
                                            <p:strVal val="#ppt_x"/>
                                          </p:val>
                                        </p:tav>
                                      </p:tavLst>
                                    </p:anim>
                                    <p:anim calcmode="lin" valueType="num">
                                      <p:cBhvr additive="base">
                                        <p:cTn id="20" dur="500" fill="hold"/>
                                        <p:tgtEl>
                                          <p:spTgt spid="42803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28035">
                                            <p:txEl>
                                              <p:pRg st="3" end="3"/>
                                            </p:txEl>
                                          </p:spTgt>
                                        </p:tgtEl>
                                        <p:attrNameLst>
                                          <p:attrName>style.visibility</p:attrName>
                                        </p:attrNameLst>
                                      </p:cBhvr>
                                      <p:to>
                                        <p:strVal val="visible"/>
                                      </p:to>
                                    </p:set>
                                    <p:anim calcmode="lin" valueType="num">
                                      <p:cBhvr additive="base">
                                        <p:cTn id="25" dur="500" fill="hold"/>
                                        <p:tgtEl>
                                          <p:spTgt spid="4280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280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28035">
                                            <p:txEl>
                                              <p:pRg st="4" end="4"/>
                                            </p:txEl>
                                          </p:spTgt>
                                        </p:tgtEl>
                                        <p:attrNameLst>
                                          <p:attrName>style.visibility</p:attrName>
                                        </p:attrNameLst>
                                      </p:cBhvr>
                                      <p:to>
                                        <p:strVal val="visible"/>
                                      </p:to>
                                    </p:set>
                                    <p:anim calcmode="lin" valueType="num">
                                      <p:cBhvr additive="base">
                                        <p:cTn id="31" dur="500" fill="hold"/>
                                        <p:tgtEl>
                                          <p:spTgt spid="42803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280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28035">
                                            <p:txEl>
                                              <p:pRg st="5" end="5"/>
                                            </p:txEl>
                                          </p:spTgt>
                                        </p:tgtEl>
                                        <p:attrNameLst>
                                          <p:attrName>style.visibility</p:attrName>
                                        </p:attrNameLst>
                                      </p:cBhvr>
                                      <p:to>
                                        <p:strVal val="visible"/>
                                      </p:to>
                                    </p:set>
                                    <p:anim calcmode="lin" valueType="num">
                                      <p:cBhvr additive="base">
                                        <p:cTn id="37" dur="500" fill="hold"/>
                                        <p:tgtEl>
                                          <p:spTgt spid="42803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280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28035">
                                            <p:txEl>
                                              <p:pRg st="6" end="6"/>
                                            </p:txEl>
                                          </p:spTgt>
                                        </p:tgtEl>
                                        <p:attrNameLst>
                                          <p:attrName>style.visibility</p:attrName>
                                        </p:attrNameLst>
                                      </p:cBhvr>
                                      <p:to>
                                        <p:strVal val="visible"/>
                                      </p:to>
                                    </p:set>
                                    <p:anim calcmode="lin" valueType="num">
                                      <p:cBhvr additive="base">
                                        <p:cTn id="43" dur="500" fill="hold"/>
                                        <p:tgtEl>
                                          <p:spTgt spid="42803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280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28035">
                                            <p:txEl>
                                              <p:pRg st="7" end="7"/>
                                            </p:txEl>
                                          </p:spTgt>
                                        </p:tgtEl>
                                        <p:attrNameLst>
                                          <p:attrName>style.visibility</p:attrName>
                                        </p:attrNameLst>
                                      </p:cBhvr>
                                      <p:to>
                                        <p:strVal val="visible"/>
                                      </p:to>
                                    </p:set>
                                    <p:anim calcmode="lin" valueType="num">
                                      <p:cBhvr additive="base">
                                        <p:cTn id="49" dur="500" fill="hold"/>
                                        <p:tgtEl>
                                          <p:spTgt spid="42803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2803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zh-CN" altLang="en-US"/>
              <a:t>（一）强壮的密码策略</a:t>
            </a:r>
          </a:p>
        </p:txBody>
      </p:sp>
      <p:sp>
        <p:nvSpPr>
          <p:cNvPr id="416771" name="Rectangle 3"/>
          <p:cNvSpPr>
            <a:spLocks noGrp="1" noChangeArrowheads="1"/>
          </p:cNvSpPr>
          <p:nvPr>
            <p:ph type="body" idx="1"/>
          </p:nvPr>
        </p:nvSpPr>
        <p:spPr>
          <a:xfrm>
            <a:off x="658813" y="1554163"/>
            <a:ext cx="7772400" cy="4551362"/>
          </a:xfrm>
        </p:spPr>
        <p:txBody>
          <a:bodyPr/>
          <a:lstStyle/>
          <a:p>
            <a:r>
              <a:rPr lang="zh-CN" altLang="en-US" dirty="0"/>
              <a:t>密码策略：</a:t>
            </a:r>
          </a:p>
          <a:p>
            <a:pPr lvl="1"/>
            <a:r>
              <a:rPr lang="zh-CN" altLang="en-US" dirty="0"/>
              <a:t>指定密码最短长度：至少为</a:t>
            </a:r>
            <a:r>
              <a:rPr lang="en-US" altLang="zh-CN" dirty="0"/>
              <a:t>9</a:t>
            </a:r>
            <a:r>
              <a:rPr lang="zh-CN" altLang="en-US" dirty="0"/>
              <a:t>个字符；</a:t>
            </a:r>
          </a:p>
          <a:p>
            <a:pPr lvl="1"/>
            <a:r>
              <a:rPr lang="zh-CN" altLang="en-US" dirty="0"/>
              <a:t>禁止使用字典词汇，应该包含非字母字符；</a:t>
            </a:r>
          </a:p>
          <a:p>
            <a:pPr lvl="1"/>
            <a:r>
              <a:rPr lang="zh-CN" altLang="en-US" dirty="0"/>
              <a:t>密码应该设置最大生命周期，例如</a:t>
            </a:r>
            <a:r>
              <a:rPr lang="en-US" altLang="zh-CN" dirty="0"/>
              <a:t>60</a:t>
            </a:r>
            <a:r>
              <a:rPr lang="zh-CN" altLang="en-US" dirty="0"/>
              <a:t>天或</a:t>
            </a:r>
            <a:r>
              <a:rPr lang="en-US" altLang="zh-CN" dirty="0"/>
              <a:t>30</a:t>
            </a:r>
            <a:r>
              <a:rPr lang="zh-CN" altLang="en-US" dirty="0"/>
              <a:t>天。</a:t>
            </a:r>
          </a:p>
          <a:p>
            <a:r>
              <a:rPr lang="zh-CN" altLang="en-US" dirty="0"/>
              <a:t>推荐使用</a:t>
            </a:r>
            <a:r>
              <a:rPr lang="zh-CN" altLang="en-US" dirty="0">
                <a:solidFill>
                  <a:srgbClr val="0000FF"/>
                </a:solidFill>
              </a:rPr>
              <a:t>密码短语</a:t>
            </a:r>
            <a:r>
              <a:rPr lang="zh-CN" altLang="en-US" dirty="0"/>
              <a:t>设置长密码。例如“</a:t>
            </a:r>
            <a:r>
              <a:rPr lang="en-US" altLang="zh-CN" dirty="0"/>
              <a:t>Lee, I think I’ll buy another copy of Counter Hack”</a:t>
            </a:r>
            <a:r>
              <a:rPr lang="zh-CN" altLang="en-US" dirty="0"/>
              <a:t>要比密码“</a:t>
            </a:r>
            <a:r>
              <a:rPr lang="en-US" altLang="zh-CN" dirty="0"/>
              <a:t>#dx92!$X”</a:t>
            </a:r>
            <a:r>
              <a:rPr lang="zh-CN" altLang="en-US" dirty="0"/>
              <a:t>难破解得多！</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anim calcmode="lin" valueType="num">
                                      <p:cBhvr additive="base">
                                        <p:cTn id="7" dur="500" fill="hold"/>
                                        <p:tgtEl>
                                          <p:spTgt spid="416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67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6771">
                                            <p:txEl>
                                              <p:pRg st="1" end="1"/>
                                            </p:txEl>
                                          </p:spTgt>
                                        </p:tgtEl>
                                        <p:attrNameLst>
                                          <p:attrName>style.visibility</p:attrName>
                                        </p:attrNameLst>
                                      </p:cBhvr>
                                      <p:to>
                                        <p:strVal val="visible"/>
                                      </p:to>
                                    </p:set>
                                    <p:anim calcmode="lin" valueType="num">
                                      <p:cBhvr additive="base">
                                        <p:cTn id="13" dur="500" fill="hold"/>
                                        <p:tgtEl>
                                          <p:spTgt spid="4167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67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6771">
                                            <p:txEl>
                                              <p:pRg st="2" end="2"/>
                                            </p:txEl>
                                          </p:spTgt>
                                        </p:tgtEl>
                                        <p:attrNameLst>
                                          <p:attrName>style.visibility</p:attrName>
                                        </p:attrNameLst>
                                      </p:cBhvr>
                                      <p:to>
                                        <p:strVal val="visible"/>
                                      </p:to>
                                    </p:set>
                                    <p:anim calcmode="lin" valueType="num">
                                      <p:cBhvr additive="base">
                                        <p:cTn id="19" dur="500" fill="hold"/>
                                        <p:tgtEl>
                                          <p:spTgt spid="4167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6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6771">
                                            <p:txEl>
                                              <p:pRg st="3" end="3"/>
                                            </p:txEl>
                                          </p:spTgt>
                                        </p:tgtEl>
                                        <p:attrNameLst>
                                          <p:attrName>style.visibility</p:attrName>
                                        </p:attrNameLst>
                                      </p:cBhvr>
                                      <p:to>
                                        <p:strVal val="visible"/>
                                      </p:to>
                                    </p:set>
                                    <p:anim calcmode="lin" valueType="num">
                                      <p:cBhvr additive="base">
                                        <p:cTn id="25" dur="500" fill="hold"/>
                                        <p:tgtEl>
                                          <p:spTgt spid="4167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67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6771">
                                            <p:txEl>
                                              <p:pRg st="4" end="4"/>
                                            </p:txEl>
                                          </p:spTgt>
                                        </p:tgtEl>
                                        <p:attrNameLst>
                                          <p:attrName>style.visibility</p:attrName>
                                        </p:attrNameLst>
                                      </p:cBhvr>
                                      <p:to>
                                        <p:strVal val="visible"/>
                                      </p:to>
                                    </p:set>
                                    <p:anim calcmode="lin" valueType="num">
                                      <p:cBhvr additive="base">
                                        <p:cTn id="31" dur="500" fill="hold"/>
                                        <p:tgtEl>
                                          <p:spTgt spid="41677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677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zh-CN" altLang="en-US"/>
              <a:t>（二）用户意识</a:t>
            </a:r>
            <a:endParaRPr lang="en-US" altLang="zh-CN"/>
          </a:p>
        </p:txBody>
      </p:sp>
      <p:sp>
        <p:nvSpPr>
          <p:cNvPr id="418819" name="Rectangle 3"/>
          <p:cNvSpPr>
            <a:spLocks noGrp="1" noChangeArrowheads="1"/>
          </p:cNvSpPr>
          <p:nvPr>
            <p:ph type="body" idx="1"/>
          </p:nvPr>
        </p:nvSpPr>
        <p:spPr>
          <a:xfrm>
            <a:off x="658813" y="1392237"/>
            <a:ext cx="8037512" cy="4694237"/>
          </a:xfrm>
        </p:spPr>
        <p:txBody>
          <a:bodyPr/>
          <a:lstStyle/>
          <a:p>
            <a:pPr>
              <a:lnSpc>
                <a:spcPts val="4200"/>
              </a:lnSpc>
              <a:spcBef>
                <a:spcPts val="0"/>
              </a:spcBef>
            </a:pPr>
            <a:r>
              <a:rPr lang="zh-CN" altLang="en-US" sz="2800" dirty="0"/>
              <a:t>不要在不同系统上使用同一口令；</a:t>
            </a:r>
          </a:p>
          <a:p>
            <a:pPr>
              <a:lnSpc>
                <a:spcPts val="4200"/>
              </a:lnSpc>
              <a:spcBef>
                <a:spcPts val="0"/>
              </a:spcBef>
            </a:pPr>
            <a:r>
              <a:rPr lang="zh-CN" altLang="en-US" sz="2800" dirty="0"/>
              <a:t>不要选取显而易见的信息作口令；</a:t>
            </a:r>
          </a:p>
          <a:p>
            <a:pPr>
              <a:lnSpc>
                <a:spcPts val="4200"/>
              </a:lnSpc>
              <a:spcBef>
                <a:spcPts val="0"/>
              </a:spcBef>
            </a:pPr>
            <a:r>
              <a:rPr lang="zh-CN" altLang="en-US" sz="2800" dirty="0"/>
              <a:t>不要将口令写下来；</a:t>
            </a:r>
          </a:p>
          <a:p>
            <a:pPr>
              <a:lnSpc>
                <a:spcPts val="4200"/>
              </a:lnSpc>
              <a:spcBef>
                <a:spcPts val="0"/>
              </a:spcBef>
            </a:pPr>
            <a:r>
              <a:rPr lang="zh-CN" altLang="en-US" sz="2800" dirty="0"/>
              <a:t>定期更改口令；</a:t>
            </a:r>
          </a:p>
          <a:p>
            <a:pPr>
              <a:lnSpc>
                <a:spcPts val="4200"/>
              </a:lnSpc>
              <a:spcBef>
                <a:spcPts val="0"/>
              </a:spcBef>
            </a:pPr>
            <a:r>
              <a:rPr lang="zh-CN" altLang="en-US" sz="2800" dirty="0"/>
              <a:t>不要让人知道、看见自己在输入口令；</a:t>
            </a:r>
          </a:p>
          <a:p>
            <a:pPr>
              <a:lnSpc>
                <a:spcPts val="4200"/>
              </a:lnSpc>
              <a:spcBef>
                <a:spcPts val="0"/>
              </a:spcBef>
            </a:pPr>
            <a:r>
              <a:rPr lang="zh-CN" altLang="en-US" sz="2800" dirty="0"/>
              <a:t>尽量不要在同一台机器上分配多个用户权限，一旦某个用户具有登录权限，那么他就可能获取该计算机的</a:t>
            </a:r>
            <a:r>
              <a:rPr lang="en-US" altLang="zh-CN" sz="2800" dirty="0"/>
              <a:t>SAM</a:t>
            </a:r>
            <a:r>
              <a:rPr lang="zh-CN" altLang="en-US" sz="2800" dirty="0"/>
              <a:t>信息并分析出所有用户的密码。</a:t>
            </a:r>
            <a:br>
              <a:rPr lang="zh-CN" altLang="en-US" sz="2800" dirty="0"/>
            </a:b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8819">
                                            <p:txEl>
                                              <p:pRg st="0" end="0"/>
                                            </p:txEl>
                                          </p:spTgt>
                                        </p:tgtEl>
                                        <p:attrNameLst>
                                          <p:attrName>style.visibility</p:attrName>
                                        </p:attrNameLst>
                                      </p:cBhvr>
                                      <p:to>
                                        <p:strVal val="visible"/>
                                      </p:to>
                                    </p:set>
                                    <p:anim calcmode="lin" valueType="num">
                                      <p:cBhvr additive="base">
                                        <p:cTn id="7" dur="500" fill="hold"/>
                                        <p:tgtEl>
                                          <p:spTgt spid="418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8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8819">
                                            <p:txEl>
                                              <p:pRg st="1" end="1"/>
                                            </p:txEl>
                                          </p:spTgt>
                                        </p:tgtEl>
                                        <p:attrNameLst>
                                          <p:attrName>style.visibility</p:attrName>
                                        </p:attrNameLst>
                                      </p:cBhvr>
                                      <p:to>
                                        <p:strVal val="visible"/>
                                      </p:to>
                                    </p:set>
                                    <p:anim calcmode="lin" valueType="num">
                                      <p:cBhvr additive="base">
                                        <p:cTn id="13" dur="500" fill="hold"/>
                                        <p:tgtEl>
                                          <p:spTgt spid="418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8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8819">
                                            <p:txEl>
                                              <p:pRg st="2" end="2"/>
                                            </p:txEl>
                                          </p:spTgt>
                                        </p:tgtEl>
                                        <p:attrNameLst>
                                          <p:attrName>style.visibility</p:attrName>
                                        </p:attrNameLst>
                                      </p:cBhvr>
                                      <p:to>
                                        <p:strVal val="visible"/>
                                      </p:to>
                                    </p:set>
                                    <p:anim calcmode="lin" valueType="num">
                                      <p:cBhvr additive="base">
                                        <p:cTn id="19" dur="500" fill="hold"/>
                                        <p:tgtEl>
                                          <p:spTgt spid="4188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88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8819">
                                            <p:txEl>
                                              <p:pRg st="3" end="3"/>
                                            </p:txEl>
                                          </p:spTgt>
                                        </p:tgtEl>
                                        <p:attrNameLst>
                                          <p:attrName>style.visibility</p:attrName>
                                        </p:attrNameLst>
                                      </p:cBhvr>
                                      <p:to>
                                        <p:strVal val="visible"/>
                                      </p:to>
                                    </p:set>
                                    <p:anim calcmode="lin" valueType="num">
                                      <p:cBhvr additive="base">
                                        <p:cTn id="25" dur="500" fill="hold"/>
                                        <p:tgtEl>
                                          <p:spTgt spid="4188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88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8819">
                                            <p:txEl>
                                              <p:pRg st="4" end="4"/>
                                            </p:txEl>
                                          </p:spTgt>
                                        </p:tgtEl>
                                        <p:attrNameLst>
                                          <p:attrName>style.visibility</p:attrName>
                                        </p:attrNameLst>
                                      </p:cBhvr>
                                      <p:to>
                                        <p:strVal val="visible"/>
                                      </p:to>
                                    </p:set>
                                    <p:anim calcmode="lin" valueType="num">
                                      <p:cBhvr additive="base">
                                        <p:cTn id="31" dur="500" fill="hold"/>
                                        <p:tgtEl>
                                          <p:spTgt spid="4188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88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8819">
                                            <p:txEl>
                                              <p:pRg st="5" end="5"/>
                                            </p:txEl>
                                          </p:spTgt>
                                        </p:tgtEl>
                                        <p:attrNameLst>
                                          <p:attrName>style.visibility</p:attrName>
                                        </p:attrNameLst>
                                      </p:cBhvr>
                                      <p:to>
                                        <p:strVal val="visible"/>
                                      </p:to>
                                    </p:set>
                                    <p:anim calcmode="lin" valueType="num">
                                      <p:cBhvr additive="base">
                                        <p:cTn id="37" dur="500" fill="hold"/>
                                        <p:tgtEl>
                                          <p:spTgt spid="41881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88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zh-CN" altLang="en-US"/>
              <a:t>（三）密码过滤软件</a:t>
            </a:r>
            <a:endParaRPr lang="en-US" altLang="zh-CN"/>
          </a:p>
        </p:txBody>
      </p:sp>
      <p:sp>
        <p:nvSpPr>
          <p:cNvPr id="419843" name="Rectangle 3"/>
          <p:cNvSpPr>
            <a:spLocks noGrp="1" noChangeArrowheads="1"/>
          </p:cNvSpPr>
          <p:nvPr>
            <p:ph type="body" idx="1"/>
          </p:nvPr>
        </p:nvSpPr>
        <p:spPr>
          <a:xfrm>
            <a:off x="649288" y="1363663"/>
            <a:ext cx="7772400" cy="4932362"/>
          </a:xfrm>
        </p:spPr>
        <p:txBody>
          <a:bodyPr/>
          <a:lstStyle/>
          <a:p>
            <a:pPr>
              <a:lnSpc>
                <a:spcPts val="3200"/>
              </a:lnSpc>
              <a:spcBef>
                <a:spcPts val="0"/>
              </a:spcBef>
            </a:pPr>
            <a:r>
              <a:rPr lang="zh-CN" altLang="en-US" sz="2800" dirty="0"/>
              <a:t>为确保用户没有选择弱密码，使用密码过滤工具来规范用户使用强壮的密码。</a:t>
            </a:r>
          </a:p>
          <a:p>
            <a:pPr>
              <a:lnSpc>
                <a:spcPts val="3200"/>
              </a:lnSpc>
              <a:spcBef>
                <a:spcPts val="0"/>
              </a:spcBef>
            </a:pPr>
            <a:r>
              <a:rPr lang="zh-CN" altLang="en-US" sz="2800" dirty="0"/>
              <a:t>可选择的密码过滤工具：</a:t>
            </a:r>
            <a:endParaRPr lang="en-US" altLang="zh-CN" sz="2800" dirty="0"/>
          </a:p>
          <a:p>
            <a:pPr lvl="1">
              <a:lnSpc>
                <a:spcPts val="3200"/>
              </a:lnSpc>
              <a:spcBef>
                <a:spcPts val="0"/>
              </a:spcBef>
            </a:pPr>
            <a:r>
              <a:rPr lang="zh-CN" altLang="en-US" dirty="0"/>
              <a:t>可插入认证模块</a:t>
            </a:r>
            <a:r>
              <a:rPr lang="en-US" altLang="zh-CN" dirty="0"/>
              <a:t>PAM</a:t>
            </a:r>
            <a:r>
              <a:rPr lang="zh-CN" altLang="en-US" dirty="0"/>
              <a:t>，</a:t>
            </a:r>
            <a:r>
              <a:rPr lang="en-US" altLang="zh-CN" dirty="0">
                <a:hlinkClick r:id="rId2"/>
              </a:rPr>
              <a:t>www.openwall.com/passwdqc</a:t>
            </a:r>
            <a:r>
              <a:rPr lang="zh-CN" altLang="en-US" dirty="0"/>
              <a:t>，用于</a:t>
            </a:r>
            <a:r>
              <a:rPr lang="en-US" altLang="zh-CN" dirty="0"/>
              <a:t>Linux</a:t>
            </a:r>
            <a:r>
              <a:rPr lang="zh-CN" altLang="en-US" dirty="0"/>
              <a:t>，</a:t>
            </a:r>
            <a:r>
              <a:rPr lang="en-US" altLang="zh-CN" dirty="0"/>
              <a:t>Solaris</a:t>
            </a:r>
            <a:r>
              <a:rPr lang="zh-CN" altLang="en-US" dirty="0"/>
              <a:t>系统；</a:t>
            </a:r>
          </a:p>
          <a:p>
            <a:pPr lvl="1">
              <a:lnSpc>
                <a:spcPts val="3200"/>
              </a:lnSpc>
              <a:spcBef>
                <a:spcPts val="0"/>
              </a:spcBef>
            </a:pPr>
            <a:r>
              <a:rPr lang="en-US" altLang="zh-CN" dirty="0"/>
              <a:t>Password Guardian</a:t>
            </a:r>
            <a:r>
              <a:rPr lang="zh-CN" altLang="en-US" dirty="0"/>
              <a:t>，商业工具，</a:t>
            </a:r>
            <a:r>
              <a:rPr lang="en-US" altLang="zh-CN" dirty="0">
                <a:hlinkClick r:id="rId3"/>
              </a:rPr>
              <a:t>www.georgiasoftworks.com</a:t>
            </a:r>
            <a:r>
              <a:rPr lang="zh-CN" altLang="en-US" dirty="0"/>
              <a:t>，用于</a:t>
            </a:r>
            <a:r>
              <a:rPr lang="en-US" altLang="zh-CN" dirty="0"/>
              <a:t>Windows</a:t>
            </a:r>
            <a:r>
              <a:rPr lang="zh-CN" altLang="en-US" dirty="0"/>
              <a:t>系统；</a:t>
            </a:r>
          </a:p>
          <a:p>
            <a:pPr lvl="1">
              <a:lnSpc>
                <a:spcPts val="3200"/>
              </a:lnSpc>
              <a:spcBef>
                <a:spcPts val="0"/>
              </a:spcBef>
            </a:pPr>
            <a:r>
              <a:rPr lang="en-US" altLang="zh-CN" dirty="0" err="1"/>
              <a:t>Strongpass</a:t>
            </a:r>
            <a:r>
              <a:rPr lang="zh-CN" altLang="en-US" dirty="0"/>
              <a:t>，免费工具，</a:t>
            </a:r>
            <a:r>
              <a:rPr lang="en-US" altLang="zh-CN" dirty="0">
                <a:hlinkClick r:id="rId4"/>
              </a:rPr>
              <a:t>http://ntsecurity.nu/toolbox</a:t>
            </a:r>
            <a:r>
              <a:rPr lang="zh-CN" altLang="en-US" dirty="0"/>
              <a:t>，用于</a:t>
            </a:r>
            <a:r>
              <a:rPr lang="en-US" altLang="zh-CN" dirty="0"/>
              <a:t>Windows</a:t>
            </a:r>
            <a:r>
              <a:rPr lang="zh-CN" altLang="en-US" dirty="0"/>
              <a:t>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9843">
                                            <p:txEl>
                                              <p:pRg st="0" end="0"/>
                                            </p:txEl>
                                          </p:spTgt>
                                        </p:tgtEl>
                                        <p:attrNameLst>
                                          <p:attrName>style.visibility</p:attrName>
                                        </p:attrNameLst>
                                      </p:cBhvr>
                                      <p:to>
                                        <p:strVal val="visible"/>
                                      </p:to>
                                    </p:set>
                                    <p:anim calcmode="lin" valueType="num">
                                      <p:cBhvr additive="base">
                                        <p:cTn id="7" dur="500" fill="hold"/>
                                        <p:tgtEl>
                                          <p:spTgt spid="4198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9843">
                                            <p:txEl>
                                              <p:pRg st="1" end="1"/>
                                            </p:txEl>
                                          </p:spTgt>
                                        </p:tgtEl>
                                        <p:attrNameLst>
                                          <p:attrName>style.visibility</p:attrName>
                                        </p:attrNameLst>
                                      </p:cBhvr>
                                      <p:to>
                                        <p:strVal val="visible"/>
                                      </p:to>
                                    </p:set>
                                    <p:anim calcmode="lin" valueType="num">
                                      <p:cBhvr additive="base">
                                        <p:cTn id="11" dur="500" fill="hold"/>
                                        <p:tgtEl>
                                          <p:spTgt spid="4198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198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9843">
                                            <p:txEl>
                                              <p:pRg st="2" end="2"/>
                                            </p:txEl>
                                          </p:spTgt>
                                        </p:tgtEl>
                                        <p:attrNameLst>
                                          <p:attrName>style.visibility</p:attrName>
                                        </p:attrNameLst>
                                      </p:cBhvr>
                                      <p:to>
                                        <p:strVal val="visible"/>
                                      </p:to>
                                    </p:set>
                                    <p:anim calcmode="lin" valueType="num">
                                      <p:cBhvr additive="base">
                                        <p:cTn id="17" dur="500" fill="hold"/>
                                        <p:tgtEl>
                                          <p:spTgt spid="41984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98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9843">
                                            <p:txEl>
                                              <p:pRg st="3" end="3"/>
                                            </p:txEl>
                                          </p:spTgt>
                                        </p:tgtEl>
                                        <p:attrNameLst>
                                          <p:attrName>style.visibility</p:attrName>
                                        </p:attrNameLst>
                                      </p:cBhvr>
                                      <p:to>
                                        <p:strVal val="visible"/>
                                      </p:to>
                                    </p:set>
                                    <p:anim calcmode="lin" valueType="num">
                                      <p:cBhvr additive="base">
                                        <p:cTn id="23" dur="500" fill="hold"/>
                                        <p:tgtEl>
                                          <p:spTgt spid="41984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198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19843">
                                            <p:txEl>
                                              <p:pRg st="4" end="4"/>
                                            </p:txEl>
                                          </p:spTgt>
                                        </p:tgtEl>
                                        <p:attrNameLst>
                                          <p:attrName>style.visibility</p:attrName>
                                        </p:attrNameLst>
                                      </p:cBhvr>
                                      <p:to>
                                        <p:strVal val="visible"/>
                                      </p:to>
                                    </p:set>
                                    <p:anim calcmode="lin" valueType="num">
                                      <p:cBhvr additive="base">
                                        <p:cTn id="29" dur="500" fill="hold"/>
                                        <p:tgtEl>
                                          <p:spTgt spid="41984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1984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zh-CN" altLang="en-US"/>
              <a:t>（四）保护密码文件</a:t>
            </a:r>
            <a:endParaRPr lang="en-US" altLang="zh-CN"/>
          </a:p>
        </p:txBody>
      </p:sp>
      <p:sp>
        <p:nvSpPr>
          <p:cNvPr id="420867" name="Rectangle 3"/>
          <p:cNvSpPr>
            <a:spLocks noGrp="1" noChangeArrowheads="1"/>
          </p:cNvSpPr>
          <p:nvPr>
            <p:ph type="body" idx="1"/>
          </p:nvPr>
        </p:nvSpPr>
        <p:spPr>
          <a:xfrm>
            <a:off x="506413" y="1268413"/>
            <a:ext cx="8380412" cy="4960937"/>
          </a:xfrm>
        </p:spPr>
        <p:txBody>
          <a:bodyPr/>
          <a:lstStyle/>
          <a:p>
            <a:pPr>
              <a:spcBef>
                <a:spcPts val="0"/>
              </a:spcBef>
            </a:pPr>
            <a:r>
              <a:rPr lang="zh-CN" altLang="en-US" sz="2400" dirty="0"/>
              <a:t>在支持密码</a:t>
            </a:r>
            <a:r>
              <a:rPr lang="en-US" altLang="zh-CN" sz="2400" dirty="0"/>
              <a:t>shadow</a:t>
            </a:r>
            <a:r>
              <a:rPr lang="zh-CN" altLang="en-US" sz="2400" dirty="0"/>
              <a:t>的系统中，确保</a:t>
            </a:r>
            <a:r>
              <a:rPr lang="zh-CN" altLang="en-US" sz="2400" dirty="0">
                <a:solidFill>
                  <a:srgbClr val="0000FF"/>
                </a:solidFill>
              </a:rPr>
              <a:t>激活密码</a:t>
            </a:r>
            <a:r>
              <a:rPr lang="en-US" altLang="zh-CN" sz="2400" dirty="0">
                <a:solidFill>
                  <a:srgbClr val="0000FF"/>
                </a:solidFill>
              </a:rPr>
              <a:t>shadow</a:t>
            </a:r>
            <a:r>
              <a:rPr lang="zh-CN" altLang="en-US" sz="2400" dirty="0"/>
              <a:t>。（密码</a:t>
            </a:r>
            <a:r>
              <a:rPr lang="en-US" altLang="zh-CN" sz="2400" dirty="0"/>
              <a:t>shadow</a:t>
            </a:r>
            <a:r>
              <a:rPr lang="zh-CN" altLang="en-US" sz="2400" dirty="0"/>
              <a:t>用来在</a:t>
            </a:r>
            <a:r>
              <a:rPr lang="en-US" altLang="zh-CN" sz="2400" dirty="0"/>
              <a:t>/etc/shadow</a:t>
            </a:r>
            <a:r>
              <a:rPr lang="zh-CN" altLang="en-US" sz="2400" dirty="0"/>
              <a:t>文件中存储密码表示，仅可以让</a:t>
            </a:r>
            <a:r>
              <a:rPr lang="en-US" altLang="zh-CN" sz="2400" dirty="0"/>
              <a:t>root</a:t>
            </a:r>
            <a:r>
              <a:rPr lang="zh-CN" altLang="en-US" sz="2400" dirty="0"/>
              <a:t>读取）；</a:t>
            </a:r>
          </a:p>
          <a:p>
            <a:pPr>
              <a:spcBef>
                <a:spcPts val="0"/>
              </a:spcBef>
            </a:pPr>
            <a:r>
              <a:rPr lang="zh-CN" altLang="en-US" sz="2400" dirty="0">
                <a:solidFill>
                  <a:srgbClr val="0000FF"/>
                </a:solidFill>
              </a:rPr>
              <a:t>禁用弱</a:t>
            </a:r>
            <a:r>
              <a:rPr lang="en-US" altLang="zh-CN" sz="2400" dirty="0">
                <a:solidFill>
                  <a:srgbClr val="0000FF"/>
                </a:solidFill>
              </a:rPr>
              <a:t>LM</a:t>
            </a:r>
            <a:r>
              <a:rPr lang="zh-CN" altLang="en-US" sz="2400" dirty="0">
                <a:solidFill>
                  <a:srgbClr val="0000FF"/>
                </a:solidFill>
              </a:rPr>
              <a:t>认证</a:t>
            </a:r>
            <a:r>
              <a:rPr lang="zh-CN" altLang="en-US" sz="2400" dirty="0"/>
              <a:t>。在注册表中定义</a:t>
            </a:r>
            <a:r>
              <a:rPr lang="en-US" altLang="zh-CN" sz="2400" dirty="0"/>
              <a:t>HKEY_LOCAL_MACHINE\SYSTEM\</a:t>
            </a:r>
            <a:r>
              <a:rPr lang="en-US" altLang="zh-CN" sz="2400" dirty="0" err="1"/>
              <a:t>CurrentControlSet</a:t>
            </a:r>
            <a:r>
              <a:rPr lang="en-US" altLang="zh-CN" sz="2400" dirty="0"/>
              <a:t>\Control\</a:t>
            </a:r>
            <a:r>
              <a:rPr lang="en-US" altLang="zh-CN" sz="2400" dirty="0" err="1"/>
              <a:t>Lsa</a:t>
            </a:r>
            <a:r>
              <a:rPr lang="en-US" altLang="zh-CN" sz="2400" dirty="0"/>
              <a:t>\</a:t>
            </a:r>
            <a:r>
              <a:rPr lang="en-US" altLang="zh-CN" sz="2400" dirty="0" err="1"/>
              <a:t>NoLMHash</a:t>
            </a:r>
            <a:r>
              <a:rPr lang="zh-CN" altLang="en-US" sz="2400" dirty="0"/>
              <a:t>来表示丢弃</a:t>
            </a:r>
            <a:r>
              <a:rPr lang="en-US" altLang="zh-CN" sz="2400" dirty="0"/>
              <a:t>LM</a:t>
            </a:r>
            <a:r>
              <a:rPr lang="zh-CN" altLang="en-US" sz="2400" dirty="0"/>
              <a:t>表示；</a:t>
            </a:r>
          </a:p>
          <a:p>
            <a:pPr>
              <a:spcBef>
                <a:spcPts val="0"/>
              </a:spcBef>
            </a:pPr>
            <a:r>
              <a:rPr lang="zh-CN" altLang="en-US" sz="2400" dirty="0">
                <a:solidFill>
                  <a:srgbClr val="0000FF"/>
                </a:solidFill>
              </a:rPr>
              <a:t>强制系统发送破解难度更大的</a:t>
            </a:r>
            <a:r>
              <a:rPr lang="en-US" altLang="zh-CN" sz="2400" dirty="0">
                <a:solidFill>
                  <a:srgbClr val="0000FF"/>
                </a:solidFill>
              </a:rPr>
              <a:t>NTLMv2</a:t>
            </a:r>
            <a:r>
              <a:rPr lang="zh-CN" altLang="en-US" sz="2400" dirty="0">
                <a:solidFill>
                  <a:srgbClr val="0000FF"/>
                </a:solidFill>
              </a:rPr>
              <a:t>表示</a:t>
            </a:r>
            <a:r>
              <a:rPr lang="zh-CN" altLang="en-US" sz="2400" dirty="0"/>
              <a:t>。把注册键</a:t>
            </a:r>
            <a:r>
              <a:rPr lang="en-US" altLang="zh-CN" sz="2400" dirty="0"/>
              <a:t>HKEY_LOCAL_MACHINE\SYSTEM\ </a:t>
            </a:r>
            <a:r>
              <a:rPr lang="en-US" altLang="zh-CN" sz="2400" dirty="0" err="1"/>
              <a:t>CurrentControlSet</a:t>
            </a:r>
            <a:r>
              <a:rPr lang="en-US" altLang="zh-CN" sz="2400" dirty="0"/>
              <a:t>\Control\</a:t>
            </a:r>
            <a:r>
              <a:rPr lang="en-US" altLang="zh-CN" sz="2400" dirty="0" err="1"/>
              <a:t>Lsa</a:t>
            </a:r>
            <a:r>
              <a:rPr lang="en-US" altLang="zh-CN" sz="2400" dirty="0"/>
              <a:t>\</a:t>
            </a:r>
            <a:r>
              <a:rPr lang="en-US" altLang="zh-CN" sz="2400" dirty="0" err="1"/>
              <a:t>LMCompatibilityLevel</a:t>
            </a:r>
            <a:r>
              <a:rPr lang="zh-CN" altLang="en-US" sz="2400" dirty="0"/>
              <a:t>置</a:t>
            </a:r>
            <a:r>
              <a:rPr lang="en-US" altLang="zh-CN" sz="2400" dirty="0"/>
              <a:t>3</a:t>
            </a:r>
            <a:endParaRPr lang="zh-CN" altLang="en-US" sz="2400" dirty="0"/>
          </a:p>
          <a:p>
            <a:pPr>
              <a:spcBef>
                <a:spcPts val="0"/>
              </a:spcBef>
            </a:pPr>
            <a:r>
              <a:rPr lang="zh-CN" altLang="en-US" sz="2400" dirty="0"/>
              <a:t>使用</a:t>
            </a:r>
            <a:r>
              <a:rPr lang="en-US" altLang="zh-CN" sz="2400" dirty="0"/>
              <a:t>Ntbackup.exe</a:t>
            </a:r>
            <a:r>
              <a:rPr lang="zh-CN" altLang="en-US" sz="2400" dirty="0"/>
              <a:t>等程序进行备份，记得</a:t>
            </a:r>
            <a:r>
              <a:rPr lang="zh-CN" altLang="en-US" sz="2400" dirty="0">
                <a:solidFill>
                  <a:srgbClr val="0000FF"/>
                </a:solidFill>
              </a:rPr>
              <a:t>删除位于</a:t>
            </a:r>
            <a:r>
              <a:rPr lang="en-US" altLang="zh-CN" sz="2400" dirty="0">
                <a:solidFill>
                  <a:srgbClr val="0000FF"/>
                </a:solidFill>
              </a:rPr>
              <a:t>%</a:t>
            </a:r>
            <a:r>
              <a:rPr lang="en-US" altLang="zh-CN" sz="2400" dirty="0" err="1">
                <a:solidFill>
                  <a:srgbClr val="0000FF"/>
                </a:solidFill>
              </a:rPr>
              <a:t>systemroot</a:t>
            </a:r>
            <a:r>
              <a:rPr lang="en-US" altLang="zh-CN" sz="2400" dirty="0">
                <a:solidFill>
                  <a:srgbClr val="0000FF"/>
                </a:solidFill>
              </a:rPr>
              <a:t>%\repair\</a:t>
            </a:r>
            <a:r>
              <a:rPr lang="en-US" altLang="zh-CN" sz="2400" dirty="0" err="1">
                <a:solidFill>
                  <a:srgbClr val="0000FF"/>
                </a:solidFill>
              </a:rPr>
              <a:t>sam._file</a:t>
            </a:r>
            <a:r>
              <a:rPr lang="zh-CN" altLang="en-US" sz="2400" dirty="0">
                <a:solidFill>
                  <a:srgbClr val="0000FF"/>
                </a:solidFill>
              </a:rPr>
              <a:t>文件的拷贝</a:t>
            </a:r>
            <a:r>
              <a:rPr lang="zh-CN" altLang="en-US" sz="2400" dirty="0"/>
              <a: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0867">
                                            <p:txEl>
                                              <p:pRg st="0" end="0"/>
                                            </p:txEl>
                                          </p:spTgt>
                                        </p:tgtEl>
                                        <p:attrNameLst>
                                          <p:attrName>style.visibility</p:attrName>
                                        </p:attrNameLst>
                                      </p:cBhvr>
                                      <p:to>
                                        <p:strVal val="visible"/>
                                      </p:to>
                                    </p:set>
                                    <p:anim calcmode="lin" valueType="num">
                                      <p:cBhvr additive="base">
                                        <p:cTn id="7" dur="500" fill="hold"/>
                                        <p:tgtEl>
                                          <p:spTgt spid="4208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08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0867">
                                            <p:txEl>
                                              <p:pRg st="1" end="1"/>
                                            </p:txEl>
                                          </p:spTgt>
                                        </p:tgtEl>
                                        <p:attrNameLst>
                                          <p:attrName>style.visibility</p:attrName>
                                        </p:attrNameLst>
                                      </p:cBhvr>
                                      <p:to>
                                        <p:strVal val="visible"/>
                                      </p:to>
                                    </p:set>
                                    <p:anim calcmode="lin" valueType="num">
                                      <p:cBhvr additive="base">
                                        <p:cTn id="13" dur="500" fill="hold"/>
                                        <p:tgtEl>
                                          <p:spTgt spid="4208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208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20867">
                                            <p:txEl>
                                              <p:pRg st="2" end="2"/>
                                            </p:txEl>
                                          </p:spTgt>
                                        </p:tgtEl>
                                        <p:attrNameLst>
                                          <p:attrName>style.visibility</p:attrName>
                                        </p:attrNameLst>
                                      </p:cBhvr>
                                      <p:to>
                                        <p:strVal val="visible"/>
                                      </p:to>
                                    </p:set>
                                    <p:anim calcmode="lin" valueType="num">
                                      <p:cBhvr additive="base">
                                        <p:cTn id="19" dur="500" fill="hold"/>
                                        <p:tgtEl>
                                          <p:spTgt spid="4208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208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20867">
                                            <p:txEl>
                                              <p:pRg st="3" end="3"/>
                                            </p:txEl>
                                          </p:spTgt>
                                        </p:tgtEl>
                                        <p:attrNameLst>
                                          <p:attrName>style.visibility</p:attrName>
                                        </p:attrNameLst>
                                      </p:cBhvr>
                                      <p:to>
                                        <p:strVal val="visible"/>
                                      </p:to>
                                    </p:set>
                                    <p:anim calcmode="lin" valueType="num">
                                      <p:cBhvr additive="base">
                                        <p:cTn id="25" dur="500" fill="hold"/>
                                        <p:tgtEl>
                                          <p:spTgt spid="4208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208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zh-CN" altLang="en-US"/>
              <a:t>（五）其它</a:t>
            </a:r>
          </a:p>
        </p:txBody>
      </p:sp>
      <p:sp>
        <p:nvSpPr>
          <p:cNvPr id="421891" name="Rectangle 3"/>
          <p:cNvSpPr>
            <a:spLocks noGrp="1" noChangeArrowheads="1"/>
          </p:cNvSpPr>
          <p:nvPr>
            <p:ph type="body" idx="1"/>
          </p:nvPr>
        </p:nvSpPr>
        <p:spPr>
          <a:xfrm>
            <a:off x="639763" y="1392237"/>
            <a:ext cx="7772400" cy="4637087"/>
          </a:xfrm>
        </p:spPr>
        <p:txBody>
          <a:bodyPr/>
          <a:lstStyle/>
          <a:p>
            <a:pPr>
              <a:lnSpc>
                <a:spcPct val="150000"/>
              </a:lnSpc>
              <a:spcBef>
                <a:spcPts val="0"/>
              </a:spcBef>
            </a:pPr>
            <a:r>
              <a:rPr lang="zh-CN" altLang="en-US" sz="2800" dirty="0">
                <a:solidFill>
                  <a:srgbClr val="0000FF"/>
                </a:solidFill>
              </a:rPr>
              <a:t>尽可能使用认证工具而不是口令</a:t>
            </a:r>
            <a:r>
              <a:rPr lang="zh-CN" altLang="en-US" sz="2800" dirty="0"/>
              <a:t>：使用一次性密码令牌或智能卡，或者使用生物特征进行认证，比如指纹或视网膜扫描。</a:t>
            </a:r>
          </a:p>
          <a:p>
            <a:pPr>
              <a:lnSpc>
                <a:spcPct val="150000"/>
              </a:lnSpc>
              <a:spcBef>
                <a:spcPts val="0"/>
              </a:spcBef>
            </a:pPr>
            <a:r>
              <a:rPr lang="zh-CN" altLang="en-US" sz="2800" dirty="0">
                <a:solidFill>
                  <a:srgbClr val="0000FF"/>
                </a:solidFill>
              </a:rPr>
              <a:t>定期进行密码破解测试</a:t>
            </a:r>
            <a:r>
              <a:rPr lang="zh-CN" altLang="en-US" sz="2800" dirty="0"/>
              <a:t>：定制执行密码破解评估，帮助找出弱口令。</a:t>
            </a:r>
          </a:p>
          <a:p>
            <a:pPr>
              <a:lnSpc>
                <a:spcPct val="150000"/>
              </a:lnSpc>
              <a:spcBef>
                <a:spcPts val="0"/>
              </a:spcBef>
            </a:pPr>
            <a:r>
              <a:rPr lang="zh-CN" altLang="en-US" sz="2800" dirty="0"/>
              <a:t>预防主机和网络中的</a:t>
            </a:r>
            <a:r>
              <a:rPr lang="zh-CN" altLang="en-US" sz="2800" dirty="0">
                <a:solidFill>
                  <a:srgbClr val="0000FF"/>
                </a:solidFill>
              </a:rPr>
              <a:t>密码窃取木马</a:t>
            </a:r>
            <a:r>
              <a:rPr lang="zh-CN" altLang="en-US" sz="2800" dirty="0"/>
              <a:t>和</a:t>
            </a:r>
            <a:r>
              <a:rPr lang="zh-CN" altLang="en-US" sz="2800" dirty="0">
                <a:solidFill>
                  <a:srgbClr val="0000FF"/>
                </a:solidFill>
              </a:rPr>
              <a:t>网络监听软件</a:t>
            </a:r>
            <a:r>
              <a:rPr lang="zh-CN" altLang="en-US" sz="2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1891">
                                            <p:txEl>
                                              <p:pRg st="0" end="0"/>
                                            </p:txEl>
                                          </p:spTgt>
                                        </p:tgtEl>
                                        <p:attrNameLst>
                                          <p:attrName>style.visibility</p:attrName>
                                        </p:attrNameLst>
                                      </p:cBhvr>
                                      <p:to>
                                        <p:strVal val="visible"/>
                                      </p:to>
                                    </p:set>
                                    <p:anim calcmode="lin" valueType="num">
                                      <p:cBhvr additive="base">
                                        <p:cTn id="7" dur="500" fill="hold"/>
                                        <p:tgtEl>
                                          <p:spTgt spid="421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1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1891">
                                            <p:txEl>
                                              <p:pRg st="1" end="1"/>
                                            </p:txEl>
                                          </p:spTgt>
                                        </p:tgtEl>
                                        <p:attrNameLst>
                                          <p:attrName>style.visibility</p:attrName>
                                        </p:attrNameLst>
                                      </p:cBhvr>
                                      <p:to>
                                        <p:strVal val="visible"/>
                                      </p:to>
                                    </p:set>
                                    <p:anim calcmode="lin" valueType="num">
                                      <p:cBhvr additive="base">
                                        <p:cTn id="13" dur="500" fill="hold"/>
                                        <p:tgtEl>
                                          <p:spTgt spid="4218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21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21891">
                                            <p:txEl>
                                              <p:pRg st="2" end="2"/>
                                            </p:txEl>
                                          </p:spTgt>
                                        </p:tgtEl>
                                        <p:attrNameLst>
                                          <p:attrName>style.visibility</p:attrName>
                                        </p:attrNameLst>
                                      </p:cBhvr>
                                      <p:to>
                                        <p:strVal val="visible"/>
                                      </p:to>
                                    </p:set>
                                    <p:anim calcmode="lin" valueType="num">
                                      <p:cBhvr additive="base">
                                        <p:cTn id="19" dur="500" fill="hold"/>
                                        <p:tgtEl>
                                          <p:spTgt spid="4218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2189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eaLnBrk="1" hangingPunct="1"/>
            <a:r>
              <a:rPr lang="zh-CN" altLang="en-US"/>
              <a:t>作业</a:t>
            </a:r>
          </a:p>
        </p:txBody>
      </p:sp>
      <p:sp>
        <p:nvSpPr>
          <p:cNvPr id="95236"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95237" name="Rectangle 4"/>
          <p:cNvSpPr>
            <a:spLocks noGrp="1" noChangeArrowheads="1"/>
          </p:cNvSpPr>
          <p:nvPr>
            <p:ph type="body" idx="1"/>
          </p:nvPr>
        </p:nvSpPr>
        <p:spPr>
          <a:xfrm>
            <a:off x="666750" y="1352550"/>
            <a:ext cx="7553325" cy="4705350"/>
          </a:xfrm>
          <a:noFill/>
        </p:spPr>
        <p:txBody>
          <a:bodyPr/>
          <a:lstStyle/>
          <a:p>
            <a:r>
              <a:rPr lang="en-US" altLang="zh-CN" sz="2800" dirty="0"/>
              <a:t>1 </a:t>
            </a:r>
            <a:r>
              <a:rPr lang="zh-CN" altLang="en-US" sz="2800" dirty="0" smtClean="0"/>
              <a:t>身份认证方式有哪几类？生物认证有哪些方式？</a:t>
            </a:r>
            <a:endParaRPr lang="en-US" altLang="zh-CN" sz="2800" dirty="0" smtClean="0"/>
          </a:p>
          <a:p>
            <a:r>
              <a:rPr lang="en-US" altLang="zh-CN" sz="2800" dirty="0" smtClean="0"/>
              <a:t>2</a:t>
            </a:r>
            <a:r>
              <a:rPr lang="zh-CN" altLang="en-US" sz="2800" dirty="0" smtClean="0"/>
              <a:t>简述</a:t>
            </a:r>
            <a:r>
              <a:rPr lang="zh-CN" altLang="en-US" sz="2800" dirty="0"/>
              <a:t>口令攻击的方式有哪些</a:t>
            </a:r>
            <a:r>
              <a:rPr lang="zh-CN" altLang="en-US" sz="2800" dirty="0" smtClean="0"/>
              <a:t>？</a:t>
            </a:r>
            <a:endParaRPr lang="en-US" altLang="zh-CN" sz="2800" dirty="0" smtClean="0"/>
          </a:p>
          <a:p>
            <a:r>
              <a:rPr lang="en-US" altLang="zh-CN" sz="2800" dirty="0" smtClean="0"/>
              <a:t>3 </a:t>
            </a:r>
            <a:r>
              <a:rPr lang="zh-CN" altLang="en-US" sz="2800" dirty="0" smtClean="0"/>
              <a:t>什么是动态口令？动态口令生成原理有几种？</a:t>
            </a:r>
            <a:endParaRPr lang="en-US" altLang="zh-CN" sz="2800" dirty="0" smtClean="0"/>
          </a:p>
          <a:p>
            <a:r>
              <a:rPr lang="en-US" altLang="zh-CN" sz="2800" dirty="0" smtClean="0"/>
              <a:t>4.</a:t>
            </a:r>
            <a:r>
              <a:rPr lang="zh-CN" altLang="en-US" sz="2800" dirty="0" smtClean="0"/>
              <a:t>试述挑战</a:t>
            </a:r>
            <a:r>
              <a:rPr lang="en-US" altLang="zh-CN" sz="2800" dirty="0" smtClean="0"/>
              <a:t>-</a:t>
            </a:r>
            <a:r>
              <a:rPr lang="zh-CN" altLang="en-US" sz="2800" dirty="0" smtClean="0"/>
              <a:t>应答动态口令工作原理。</a:t>
            </a:r>
            <a:endParaRPr lang="zh-CN" altLang="en-US" sz="2800" dirty="0"/>
          </a:p>
          <a:p>
            <a:r>
              <a:rPr lang="en-US" altLang="zh-CN" sz="2800" dirty="0" smtClean="0"/>
              <a:t>5</a:t>
            </a:r>
            <a:r>
              <a:rPr lang="zh-CN" altLang="en-US" sz="2800" dirty="0" smtClean="0"/>
              <a:t>如何防御口令攻击</a:t>
            </a:r>
            <a:endParaRPr lang="en-US" altLang="zh-CN" sz="2800" dirty="0" smtClean="0"/>
          </a:p>
          <a:p>
            <a:r>
              <a:rPr lang="en-US" altLang="zh-CN" sz="2800" smtClean="0"/>
              <a:t>6. </a:t>
            </a:r>
            <a:r>
              <a:rPr lang="zh-CN" altLang="zh-CN" sz="2800" dirty="0"/>
              <a:t>设计一个破解某公网用户邮箱（</a:t>
            </a:r>
            <a:r>
              <a:rPr lang="en-US" altLang="zh-CN" sz="2800" dirty="0"/>
              <a:t>wangxiaodong@163.com</a:t>
            </a:r>
            <a:r>
              <a:rPr lang="zh-CN" altLang="zh-CN" sz="2800" dirty="0"/>
              <a:t>）密码的方案。</a:t>
            </a:r>
            <a:endParaRPr lang="en-US" altLang="zh-CN" sz="2800" dirty="0"/>
          </a:p>
          <a:p>
            <a:pPr marL="533400" indent="-533400" eaLnBrk="1" hangingPunct="1"/>
            <a:endParaRPr lang="en-US" altLang="zh-CN"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1274764" y="142875"/>
            <a:ext cx="6926262" cy="958850"/>
          </a:xfrm>
        </p:spPr>
        <p:txBody>
          <a:bodyPr/>
          <a:lstStyle/>
          <a:p>
            <a:r>
              <a:rPr lang="zh-CN" altLang="en-US" dirty="0"/>
              <a:t>字典档（字典攻击）</a:t>
            </a:r>
          </a:p>
        </p:txBody>
      </p:sp>
      <p:sp>
        <p:nvSpPr>
          <p:cNvPr id="425987" name="Rectangle 3"/>
          <p:cNvSpPr>
            <a:spLocks noGrp="1" noChangeArrowheads="1"/>
          </p:cNvSpPr>
          <p:nvPr>
            <p:ph type="body" idx="1"/>
          </p:nvPr>
        </p:nvSpPr>
        <p:spPr>
          <a:xfrm>
            <a:off x="592138" y="1411288"/>
            <a:ext cx="7772400" cy="4589462"/>
          </a:xfrm>
        </p:spPr>
        <p:txBody>
          <a:bodyPr/>
          <a:lstStyle/>
          <a:p>
            <a:pPr>
              <a:lnSpc>
                <a:spcPts val="4000"/>
              </a:lnSpc>
              <a:spcBef>
                <a:spcPts val="0"/>
              </a:spcBef>
            </a:pPr>
            <a:r>
              <a:rPr lang="zh-CN" altLang="en-US" sz="2800" dirty="0"/>
              <a:t>字典攻击：利用程序尝试字典中的单词的每种可能性。字典可以是词典或者常用口令的字典数据库。</a:t>
            </a:r>
          </a:p>
          <a:p>
            <a:pPr>
              <a:lnSpc>
                <a:spcPts val="4000"/>
              </a:lnSpc>
              <a:spcBef>
                <a:spcPts val="0"/>
              </a:spcBef>
            </a:pPr>
            <a:r>
              <a:rPr lang="zh-CN" altLang="en-US" sz="2800" dirty="0"/>
              <a:t>只有被破解用户的密码存在于字典档中，才会被这种方式所找到。</a:t>
            </a:r>
          </a:p>
          <a:p>
            <a:pPr>
              <a:lnSpc>
                <a:spcPts val="4000"/>
              </a:lnSpc>
              <a:spcBef>
                <a:spcPts val="0"/>
              </a:spcBef>
            </a:pPr>
            <a:r>
              <a:rPr lang="zh-CN" altLang="en-US" sz="2800" dirty="0">
                <a:solidFill>
                  <a:srgbClr val="FC0000"/>
                </a:solidFill>
              </a:rPr>
              <a:t>不要小看这种方式！</a:t>
            </a:r>
            <a:r>
              <a:rPr lang="zh-CN" altLang="en-US" sz="2800" dirty="0"/>
              <a:t>网络上经常有不同的黑客彼此交换字典档，通常是包含了很多黑客经验的累积，对于安全意识不高的用户，破解率非常高。</a:t>
            </a:r>
            <a:endParaRPr lang="en-US" altLang="zh-CN" sz="2800" dirty="0"/>
          </a:p>
          <a:p>
            <a:pPr>
              <a:lnSpc>
                <a:spcPts val="4000"/>
              </a:lnSpc>
              <a:spcBef>
                <a:spcPts val="0"/>
              </a:spcBef>
            </a:pP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5987">
                                            <p:txEl>
                                              <p:pRg st="0" end="0"/>
                                            </p:txEl>
                                          </p:spTgt>
                                        </p:tgtEl>
                                        <p:attrNameLst>
                                          <p:attrName>style.visibility</p:attrName>
                                        </p:attrNameLst>
                                      </p:cBhvr>
                                      <p:to>
                                        <p:strVal val="visible"/>
                                      </p:to>
                                    </p:set>
                                    <p:anim calcmode="lin" valueType="num">
                                      <p:cBhvr additive="base">
                                        <p:cTn id="7" dur="500" fill="hold"/>
                                        <p:tgtEl>
                                          <p:spTgt spid="425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5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5987">
                                            <p:txEl>
                                              <p:pRg st="1" end="1"/>
                                            </p:txEl>
                                          </p:spTgt>
                                        </p:tgtEl>
                                        <p:attrNameLst>
                                          <p:attrName>style.visibility</p:attrName>
                                        </p:attrNameLst>
                                      </p:cBhvr>
                                      <p:to>
                                        <p:strVal val="visible"/>
                                      </p:to>
                                    </p:set>
                                    <p:anim calcmode="lin" valueType="num">
                                      <p:cBhvr additive="base">
                                        <p:cTn id="13" dur="500" fill="hold"/>
                                        <p:tgtEl>
                                          <p:spTgt spid="4259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259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25987">
                                            <p:txEl>
                                              <p:pRg st="2" end="2"/>
                                            </p:txEl>
                                          </p:spTgt>
                                        </p:tgtEl>
                                        <p:attrNameLst>
                                          <p:attrName>style.visibility</p:attrName>
                                        </p:attrNameLst>
                                      </p:cBhvr>
                                      <p:to>
                                        <p:strVal val="visible"/>
                                      </p:to>
                                    </p:set>
                                    <p:anim calcmode="lin" valueType="num">
                                      <p:cBhvr additive="base">
                                        <p:cTn id="19" dur="500" fill="hold"/>
                                        <p:tgtEl>
                                          <p:spTgt spid="4259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2598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p:txBody>
          <a:bodyPr/>
          <a:lstStyle/>
          <a:p>
            <a:pPr eaLnBrk="1" hangingPunct="1"/>
            <a:r>
              <a:rPr lang="zh-CN" altLang="en-US" dirty="0"/>
              <a:t>字典攻击</a:t>
            </a:r>
          </a:p>
        </p:txBody>
      </p:sp>
      <p:sp>
        <p:nvSpPr>
          <p:cNvPr id="14342" name="Rectangle 3"/>
          <p:cNvSpPr>
            <a:spLocks noGrp="1" noChangeArrowheads="1"/>
          </p:cNvSpPr>
          <p:nvPr>
            <p:ph type="body" idx="1"/>
          </p:nvPr>
        </p:nvSpPr>
        <p:spPr>
          <a:xfrm>
            <a:off x="261938" y="1323975"/>
            <a:ext cx="4725987" cy="4267200"/>
          </a:xfrm>
        </p:spPr>
        <p:txBody>
          <a:bodyPr/>
          <a:lstStyle/>
          <a:p>
            <a:pPr eaLnBrk="1" hangingPunct="1">
              <a:lnSpc>
                <a:spcPct val="90000"/>
              </a:lnSpc>
            </a:pPr>
            <a:r>
              <a:rPr lang="zh-CN" altLang="en-US" sz="2600" dirty="0"/>
              <a:t>所谓的词典，实际上是一个单词列表文件。这些单词有的纯粹来自于普通词典中的英文单词，有的则是根据用户的各种信息建立起来的，如用户名字、生日、街道名字、喜欢的动物等。</a:t>
            </a:r>
          </a:p>
          <a:p>
            <a:pPr eaLnBrk="1" hangingPunct="1">
              <a:lnSpc>
                <a:spcPct val="90000"/>
              </a:lnSpc>
            </a:pPr>
            <a:r>
              <a:rPr lang="zh-CN" altLang="en-US" sz="2600" dirty="0"/>
              <a:t>简而言之，词典是根据人们设置自己账号口令的习惯总结出来的常用口令列表文件。</a:t>
            </a:r>
          </a:p>
        </p:txBody>
      </p:sp>
      <p:pic>
        <p:nvPicPr>
          <p:cNvPr id="14343" name="Picture 5"/>
          <p:cNvPicPr>
            <a:picLocks noChangeAspect="1" noChangeArrowheads="1"/>
          </p:cNvPicPr>
          <p:nvPr/>
        </p:nvPicPr>
        <p:blipFill>
          <a:blip r:embed="rId2" cstate="print"/>
          <a:srcRect/>
          <a:stretch>
            <a:fillRect/>
          </a:stretch>
        </p:blipFill>
        <p:spPr bwMode="auto">
          <a:xfrm>
            <a:off x="5062538" y="1677988"/>
            <a:ext cx="3816350" cy="3724275"/>
          </a:xfrm>
          <a:prstGeom prst="rect">
            <a:avLst/>
          </a:prstGeom>
          <a:noFill/>
          <a:ln w="9525">
            <a:noFill/>
            <a:miter lim="800000"/>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p:txBody>
          <a:bodyPr/>
          <a:lstStyle/>
          <a:p>
            <a:pPr eaLnBrk="1" hangingPunct="1"/>
            <a:r>
              <a:rPr lang="zh-CN" altLang="en-US" dirty="0"/>
              <a:t>字典攻击</a:t>
            </a:r>
            <a:r>
              <a:rPr lang="en-US" altLang="zh-CN" dirty="0"/>
              <a:t>(2)</a:t>
            </a:r>
          </a:p>
        </p:txBody>
      </p:sp>
      <p:sp>
        <p:nvSpPr>
          <p:cNvPr id="15366" name="Rectangle 3"/>
          <p:cNvSpPr>
            <a:spLocks noGrp="1" noChangeArrowheads="1"/>
          </p:cNvSpPr>
          <p:nvPr>
            <p:ph type="body" idx="1"/>
          </p:nvPr>
        </p:nvSpPr>
        <p:spPr/>
        <p:txBody>
          <a:bodyPr/>
          <a:lstStyle/>
          <a:p>
            <a:pPr eaLnBrk="1" hangingPunct="1"/>
            <a:r>
              <a:rPr lang="zh-CN" altLang="en-US" sz="2800" dirty="0"/>
              <a:t>使用一个或多个词典文件，利用里面的单词列表进行口令猜测的过程，就是词典攻击。 </a:t>
            </a:r>
          </a:p>
          <a:p>
            <a:r>
              <a:rPr lang="zh-CN" altLang="en-US" sz="2800" dirty="0"/>
              <a:t>多数用户都会根据自己的喜好或自己所熟知的事物来设置口令，因此，口令在词典文件中的可能性很大。而且词典条目相对较少，在破解速度上也远快于穷举法口令攻击。</a:t>
            </a:r>
          </a:p>
          <a:p>
            <a:r>
              <a:rPr lang="zh-CN" altLang="en-US" sz="2800" dirty="0"/>
              <a:t>在大多数系统中，和穷举尝试所有的组合相比，词典攻击能在很短的时间内完成。</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p:txBody>
          <a:bodyPr/>
          <a:lstStyle/>
          <a:p>
            <a:pPr eaLnBrk="1" hangingPunct="1"/>
            <a:r>
              <a:rPr lang="zh-CN" altLang="en-US" dirty="0"/>
              <a:t>字典攻击</a:t>
            </a:r>
            <a:r>
              <a:rPr lang="en-US" altLang="zh-CN" dirty="0"/>
              <a:t>(3)</a:t>
            </a:r>
          </a:p>
        </p:txBody>
      </p:sp>
      <p:sp>
        <p:nvSpPr>
          <p:cNvPr id="16390" name="Rectangle 3"/>
          <p:cNvSpPr>
            <a:spLocks noGrp="1" noChangeArrowheads="1"/>
          </p:cNvSpPr>
          <p:nvPr>
            <p:ph type="body" idx="1"/>
          </p:nvPr>
        </p:nvSpPr>
        <p:spPr/>
        <p:txBody>
          <a:bodyPr/>
          <a:lstStyle/>
          <a:p>
            <a:pPr eaLnBrk="1" hangingPunct="1"/>
            <a:r>
              <a:rPr lang="zh-CN" altLang="en-US" sz="2800" dirty="0"/>
              <a:t>用词典攻击检查系统安全性的好处是能针对特定的用户或者公司</a:t>
            </a:r>
            <a:r>
              <a:rPr lang="zh-CN" altLang="en-US" sz="2800" dirty="0">
                <a:solidFill>
                  <a:srgbClr val="C00000"/>
                </a:solidFill>
              </a:rPr>
              <a:t>制定</a:t>
            </a:r>
            <a:r>
              <a:rPr lang="zh-CN" altLang="en-US" sz="2800" dirty="0"/>
              <a:t>。</a:t>
            </a:r>
          </a:p>
          <a:p>
            <a:pPr eaLnBrk="1" hangingPunct="1"/>
            <a:r>
              <a:rPr lang="zh-CN" altLang="en-US" sz="2800" dirty="0"/>
              <a:t>如果有一个词很多人都用来作为口令，那么就可以把它添加到词典中。</a:t>
            </a:r>
          </a:p>
          <a:p>
            <a:pPr eaLnBrk="1" hangingPunct="1"/>
            <a:r>
              <a:rPr lang="zh-CN" altLang="en-US" sz="2800" dirty="0"/>
              <a:t>在</a:t>
            </a:r>
            <a:r>
              <a:rPr lang="en-US" altLang="zh-CN" sz="2800" dirty="0"/>
              <a:t>Internet</a:t>
            </a:r>
            <a:r>
              <a:rPr lang="zh-CN" altLang="en-US" sz="2800" dirty="0"/>
              <a:t>上，有许多已经编好的词典可以用，包括外文词典和针对特定类型公司的词典。</a:t>
            </a:r>
          </a:p>
          <a:p>
            <a:pPr eaLnBrk="1" hangingPunct="1"/>
            <a:r>
              <a:rPr lang="zh-CN" altLang="en-US" sz="2800" dirty="0"/>
              <a:t>例如，在一家公司里有很多体育迷，那么就可以在核心词典中添加一部关于体育名词的词典。</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lstStyle/>
          <a:p>
            <a:pPr eaLnBrk="1" hangingPunct="1"/>
            <a:r>
              <a:rPr lang="zh-CN" altLang="en-US" dirty="0"/>
              <a:t>字典攻击</a:t>
            </a:r>
            <a:r>
              <a:rPr lang="en-US" altLang="zh-CN" dirty="0"/>
              <a:t>(4)</a:t>
            </a:r>
          </a:p>
        </p:txBody>
      </p:sp>
      <p:sp>
        <p:nvSpPr>
          <p:cNvPr id="17414" name="Rectangle 3"/>
          <p:cNvSpPr>
            <a:spLocks noGrp="1" noChangeArrowheads="1"/>
          </p:cNvSpPr>
          <p:nvPr>
            <p:ph type="body" idx="1"/>
          </p:nvPr>
        </p:nvSpPr>
        <p:spPr>
          <a:xfrm>
            <a:off x="579438" y="1614488"/>
            <a:ext cx="7450137" cy="4210050"/>
          </a:xfrm>
        </p:spPr>
        <p:txBody>
          <a:bodyPr/>
          <a:lstStyle/>
          <a:p>
            <a:pPr eaLnBrk="1" hangingPunct="1"/>
            <a:r>
              <a:rPr lang="zh-CN" altLang="en-US" dirty="0"/>
              <a:t>经过仔细的研究了解周围的环境，成功破解口令的可能性就会大大的增加。</a:t>
            </a:r>
          </a:p>
          <a:p>
            <a:pPr eaLnBrk="1" hangingPunct="1"/>
            <a:r>
              <a:rPr lang="zh-CN" altLang="en-US" dirty="0"/>
              <a:t>从安全的角度来讲，要求用户</a:t>
            </a:r>
            <a:r>
              <a:rPr lang="zh-CN" altLang="en-US" dirty="0">
                <a:solidFill>
                  <a:srgbClr val="FF0000"/>
                </a:solidFill>
              </a:rPr>
              <a:t>不要从周围环境中派生口令</a:t>
            </a:r>
            <a:r>
              <a:rPr lang="zh-CN" altLang="en-US" dirty="0"/>
              <a:t>是很重要的。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r>
              <a:rPr lang="zh-CN" altLang="en-US"/>
              <a:t>工具使用：黑客字典的生成</a:t>
            </a:r>
          </a:p>
        </p:txBody>
      </p:sp>
      <p:pic>
        <p:nvPicPr>
          <p:cNvPr id="467971" name="Picture 3" descr="snap"/>
          <p:cNvPicPr>
            <a:picLocks noChangeAspect="1" noChangeArrowheads="1"/>
          </p:cNvPicPr>
          <p:nvPr/>
        </p:nvPicPr>
        <p:blipFill>
          <a:blip r:embed="rId3" cstate="print"/>
          <a:srcRect/>
          <a:stretch>
            <a:fillRect/>
          </a:stretch>
        </p:blipFill>
        <p:spPr bwMode="auto">
          <a:xfrm>
            <a:off x="853025" y="1341438"/>
            <a:ext cx="7416800" cy="5716588"/>
          </a:xfrm>
          <a:prstGeom prst="rect">
            <a:avLst/>
          </a:prstGeom>
          <a:noFill/>
        </p:spPr>
      </p:pic>
      <p:pic>
        <p:nvPicPr>
          <p:cNvPr id="467972" name="Picture 4" descr="snap"/>
          <p:cNvPicPr>
            <a:picLocks noChangeAspect="1" noChangeArrowheads="1"/>
          </p:cNvPicPr>
          <p:nvPr/>
        </p:nvPicPr>
        <p:blipFill>
          <a:blip r:embed="rId4" cstate="print"/>
          <a:srcRect/>
          <a:stretch>
            <a:fillRect/>
          </a:stretch>
        </p:blipFill>
        <p:spPr bwMode="auto">
          <a:xfrm>
            <a:off x="3348038" y="1341438"/>
            <a:ext cx="4032250" cy="33829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7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7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1417638" y="180975"/>
            <a:ext cx="6307137" cy="958850"/>
          </a:xfrm>
        </p:spPr>
        <p:txBody>
          <a:bodyPr/>
          <a:lstStyle/>
          <a:p>
            <a:r>
              <a:rPr lang="zh-CN" altLang="en-US" dirty="0"/>
              <a:t>暴力破解</a:t>
            </a:r>
          </a:p>
        </p:txBody>
      </p:sp>
      <p:sp>
        <p:nvSpPr>
          <p:cNvPr id="424963" name="Rectangle 3"/>
          <p:cNvSpPr>
            <a:spLocks noGrp="1" noChangeArrowheads="1"/>
          </p:cNvSpPr>
          <p:nvPr>
            <p:ph type="body" idx="1"/>
          </p:nvPr>
        </p:nvSpPr>
        <p:spPr/>
        <p:txBody>
          <a:bodyPr/>
          <a:lstStyle/>
          <a:p>
            <a:r>
              <a:rPr lang="zh-CN" altLang="en-US" dirty="0"/>
              <a:t>“暴力”即计算机的</a:t>
            </a:r>
            <a:r>
              <a:rPr lang="zh-CN" altLang="en-US" dirty="0">
                <a:solidFill>
                  <a:srgbClr val="FC0000"/>
                </a:solidFill>
              </a:rPr>
              <a:t>强大计算能力</a:t>
            </a:r>
            <a:r>
              <a:rPr lang="zh-CN" altLang="en-US" dirty="0"/>
              <a:t>：</a:t>
            </a:r>
          </a:p>
          <a:p>
            <a:pPr lvl="1"/>
            <a:r>
              <a:rPr lang="zh-CN" altLang="en-US" dirty="0"/>
              <a:t>一个由</a:t>
            </a:r>
            <a:r>
              <a:rPr lang="en-US" altLang="zh-CN" dirty="0"/>
              <a:t>4</a:t>
            </a:r>
            <a:r>
              <a:rPr lang="zh-CN" altLang="en-US" dirty="0"/>
              <a:t>个小写字母组成的口令可以在几分钟内被破解；</a:t>
            </a:r>
          </a:p>
          <a:p>
            <a:pPr lvl="1"/>
            <a:r>
              <a:rPr lang="zh-CN" altLang="en-US" dirty="0"/>
              <a:t>一个由大小写字母、数字和标点组成的</a:t>
            </a:r>
            <a:r>
              <a:rPr lang="en-US" altLang="zh-CN" dirty="0"/>
              <a:t>6</a:t>
            </a:r>
            <a:r>
              <a:rPr lang="zh-CN" altLang="en-US" dirty="0"/>
              <a:t>位口令，可能的组合达</a:t>
            </a:r>
            <a:r>
              <a:rPr lang="en-US" altLang="zh-CN" dirty="0"/>
              <a:t>4</a:t>
            </a:r>
            <a:r>
              <a:rPr lang="zh-CN" altLang="en-US" dirty="0"/>
              <a:t>千亿种。如果每秒钟可以试</a:t>
            </a:r>
            <a:r>
              <a:rPr lang="en-US" altLang="zh-CN" dirty="0"/>
              <a:t>100</a:t>
            </a:r>
            <a:r>
              <a:rPr lang="zh-CN" altLang="en-US" dirty="0"/>
              <a:t>万种组合，可以在</a:t>
            </a:r>
            <a:r>
              <a:rPr lang="en-US" altLang="zh-CN" dirty="0"/>
              <a:t>5</a:t>
            </a:r>
            <a:r>
              <a:rPr lang="zh-CN" altLang="en-US" dirty="0"/>
              <a:t>天内破解。</a:t>
            </a:r>
          </a:p>
          <a:p>
            <a:r>
              <a:rPr lang="zh-CN" altLang="en-US" dirty="0"/>
              <a:t>使用</a:t>
            </a:r>
            <a:r>
              <a:rPr lang="zh-CN" altLang="en-US" dirty="0">
                <a:solidFill>
                  <a:srgbClr val="FC0000"/>
                </a:solidFill>
              </a:rPr>
              <a:t>字典档</a:t>
            </a:r>
            <a:r>
              <a:rPr lang="zh-CN" altLang="en-US" dirty="0"/>
              <a:t>和</a:t>
            </a:r>
            <a:r>
              <a:rPr lang="zh-CN" altLang="en-US" dirty="0">
                <a:solidFill>
                  <a:srgbClr val="FC0000"/>
                </a:solidFill>
              </a:rPr>
              <a:t>口令规则</a:t>
            </a:r>
            <a:r>
              <a:rPr lang="zh-CN" altLang="en-US" dirty="0"/>
              <a:t>设定可以减少这种遍历。</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4963">
                                            <p:txEl>
                                              <p:pRg st="0" end="0"/>
                                            </p:txEl>
                                          </p:spTgt>
                                        </p:tgtEl>
                                        <p:attrNameLst>
                                          <p:attrName>style.visibility</p:attrName>
                                        </p:attrNameLst>
                                      </p:cBhvr>
                                      <p:to>
                                        <p:strVal val="visible"/>
                                      </p:to>
                                    </p:set>
                                    <p:anim calcmode="lin" valueType="num">
                                      <p:cBhvr additive="base">
                                        <p:cTn id="7" dur="500" fill="hold"/>
                                        <p:tgtEl>
                                          <p:spTgt spid="424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4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4963">
                                            <p:txEl>
                                              <p:pRg st="1" end="1"/>
                                            </p:txEl>
                                          </p:spTgt>
                                        </p:tgtEl>
                                        <p:attrNameLst>
                                          <p:attrName>style.visibility</p:attrName>
                                        </p:attrNameLst>
                                      </p:cBhvr>
                                      <p:to>
                                        <p:strVal val="visible"/>
                                      </p:to>
                                    </p:set>
                                    <p:anim calcmode="lin" valueType="num">
                                      <p:cBhvr additive="base">
                                        <p:cTn id="13" dur="500" fill="hold"/>
                                        <p:tgtEl>
                                          <p:spTgt spid="4249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24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24963">
                                            <p:txEl>
                                              <p:pRg st="2" end="2"/>
                                            </p:txEl>
                                          </p:spTgt>
                                        </p:tgtEl>
                                        <p:attrNameLst>
                                          <p:attrName>style.visibility</p:attrName>
                                        </p:attrNameLst>
                                      </p:cBhvr>
                                      <p:to>
                                        <p:strVal val="visible"/>
                                      </p:to>
                                    </p:set>
                                    <p:anim calcmode="lin" valueType="num">
                                      <p:cBhvr additive="base">
                                        <p:cTn id="19" dur="500" fill="hold"/>
                                        <p:tgtEl>
                                          <p:spTgt spid="4249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249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24963">
                                            <p:txEl>
                                              <p:pRg st="3" end="3"/>
                                            </p:txEl>
                                          </p:spTgt>
                                        </p:tgtEl>
                                        <p:attrNameLst>
                                          <p:attrName>style.visibility</p:attrName>
                                        </p:attrNameLst>
                                      </p:cBhvr>
                                      <p:to>
                                        <p:strVal val="visible"/>
                                      </p:to>
                                    </p:set>
                                    <p:anim calcmode="lin" valueType="num">
                                      <p:cBhvr additive="base">
                                        <p:cTn id="25" dur="500" fill="hold"/>
                                        <p:tgtEl>
                                          <p:spTgt spid="42496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2496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ln>
          <a:effectLst/>
        </p:spPr>
        <p:txBody>
          <a:bodyPr wrap="none">
            <a:spAutoFit/>
          </a:bodyPr>
          <a:lstStyle/>
          <a:p>
            <a:endParaRPr lang="zh-CN" altLang="en-US">
              <a:solidFill>
                <a:srgbClr val="000000"/>
              </a:solidFill>
            </a:endParaRPr>
          </a:p>
        </p:txBody>
      </p:sp>
      <p:grpSp>
        <p:nvGrpSpPr>
          <p:cNvPr id="24" name="Group 3"/>
          <p:cNvGrpSpPr/>
          <p:nvPr/>
        </p:nvGrpSpPr>
        <p:grpSpPr bwMode="auto">
          <a:xfrm>
            <a:off x="1295400" y="1981200"/>
            <a:ext cx="762000" cy="665163"/>
            <a:chOff x="1110" y="2656"/>
            <a:chExt cx="1549" cy="1351"/>
          </a:xfrm>
        </p:grpSpPr>
        <p:sp>
          <p:nvSpPr>
            <p:cNvPr id="25"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solidFill>
                  <a:srgbClr val="000000"/>
                </a:solidFill>
              </a:endParaRPr>
            </a:p>
          </p:txBody>
        </p:sp>
        <p:sp>
          <p:nvSpPr>
            <p:cNvPr id="26"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solidFill>
                  <a:srgbClr val="000000"/>
                </a:solidFill>
              </a:endParaRPr>
            </a:p>
          </p:txBody>
        </p:sp>
        <p:sp>
          <p:nvSpPr>
            <p:cNvPr id="27"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solidFill>
                  <a:srgbClr val="000000"/>
                </a:solidFill>
              </a:endParaRPr>
            </a:p>
          </p:txBody>
        </p:sp>
      </p:grpSp>
      <p:sp>
        <p:nvSpPr>
          <p:cNvPr id="32" name="Line 7"/>
          <p:cNvSpPr>
            <a:spLocks noChangeShapeType="1"/>
          </p:cNvSpPr>
          <p:nvPr/>
        </p:nvSpPr>
        <p:spPr bwMode="auto">
          <a:xfrm>
            <a:off x="1905000" y="2590800"/>
            <a:ext cx="4800600" cy="0"/>
          </a:xfrm>
          <a:prstGeom prst="line">
            <a:avLst/>
          </a:prstGeom>
          <a:noFill/>
          <a:ln w="25400">
            <a:solidFill>
              <a:srgbClr val="C0C0C0"/>
            </a:solidFill>
            <a:prstDash val="sysDot"/>
            <a:round/>
            <a:tailEnd type="oval" w="med" len="med"/>
          </a:ln>
          <a:effectLst/>
        </p:spPr>
        <p:txBody>
          <a:bodyPr wrap="none" anchor="ctr"/>
          <a:lstStyle/>
          <a:p>
            <a:endParaRPr lang="zh-CN" altLang="en-US">
              <a:solidFill>
                <a:srgbClr val="000000"/>
              </a:solidFill>
            </a:endParaRPr>
          </a:p>
        </p:txBody>
      </p:sp>
      <p:sp>
        <p:nvSpPr>
          <p:cNvPr id="34" name="Text Box 9"/>
          <p:cNvSpPr txBox="1">
            <a:spLocks noChangeArrowheads="1"/>
          </p:cNvSpPr>
          <p:nvPr/>
        </p:nvSpPr>
        <p:spPr bwMode="gray">
          <a:xfrm>
            <a:off x="1492250" y="2079625"/>
            <a:ext cx="354013" cy="457200"/>
          </a:xfrm>
          <a:prstGeom prst="rect">
            <a:avLst/>
          </a:prstGeom>
          <a:noFill/>
          <a:ln w="9525" algn="ctr">
            <a:noFill/>
            <a:miter lim="800000"/>
          </a:ln>
          <a:effectLst/>
        </p:spPr>
        <p:txBody>
          <a:bodyPr wrap="none">
            <a:spAutoFit/>
          </a:bodyPr>
          <a:lstStyle/>
          <a:p>
            <a:pPr algn="ctr" eaLnBrk="0" hangingPunct="0"/>
            <a:r>
              <a:rPr lang="en-US" altLang="zh-CN" sz="2400">
                <a:solidFill>
                  <a:srgbClr val="FFFFFF"/>
                </a:solidFill>
              </a:rPr>
              <a:t>1</a:t>
            </a:r>
          </a:p>
        </p:txBody>
      </p:sp>
      <p:grpSp>
        <p:nvGrpSpPr>
          <p:cNvPr id="35" name="Group 34"/>
          <p:cNvGrpSpPr/>
          <p:nvPr/>
        </p:nvGrpSpPr>
        <p:grpSpPr bwMode="auto">
          <a:xfrm>
            <a:off x="1295400" y="3038475"/>
            <a:ext cx="5410200" cy="817563"/>
            <a:chOff x="1152" y="1596"/>
            <a:chExt cx="3408" cy="515"/>
          </a:xfrm>
        </p:grpSpPr>
        <p:grpSp>
          <p:nvGrpSpPr>
            <p:cNvPr id="36" name="Group 11"/>
            <p:cNvGrpSpPr/>
            <p:nvPr/>
          </p:nvGrpSpPr>
          <p:grpSpPr bwMode="auto">
            <a:xfrm>
              <a:off x="1152" y="1692"/>
              <a:ext cx="480" cy="419"/>
              <a:chOff x="3174" y="2656"/>
              <a:chExt cx="1549" cy="1351"/>
            </a:xfrm>
          </p:grpSpPr>
          <p:sp>
            <p:nvSpPr>
              <p:cNvPr id="40" name="AutoShape 1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solidFill>
                    <a:srgbClr val="000000"/>
                  </a:solidFill>
                </a:endParaRPr>
              </a:p>
            </p:txBody>
          </p:sp>
          <p:sp>
            <p:nvSpPr>
              <p:cNvPr id="41" name="AutoShape 1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solidFill>
                    <a:srgbClr val="000000"/>
                  </a:solidFill>
                </a:endParaRPr>
              </a:p>
            </p:txBody>
          </p:sp>
          <p:sp>
            <p:nvSpPr>
              <p:cNvPr id="42" name="AutoShape 1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endParaRPr lang="zh-CN" altLang="en-US">
                  <a:solidFill>
                    <a:srgbClr val="000000"/>
                  </a:solidFill>
                </a:endParaRPr>
              </a:p>
            </p:txBody>
          </p:sp>
        </p:grpSp>
        <p:sp>
          <p:nvSpPr>
            <p:cNvPr id="37" name="Line 15"/>
            <p:cNvSpPr>
              <a:spLocks noChangeShapeType="1"/>
            </p:cNvSpPr>
            <p:nvPr/>
          </p:nvSpPr>
          <p:spPr bwMode="auto">
            <a:xfrm>
              <a:off x="1536" y="2076"/>
              <a:ext cx="3024" cy="0"/>
            </a:xfrm>
            <a:prstGeom prst="line">
              <a:avLst/>
            </a:prstGeom>
            <a:noFill/>
            <a:ln w="25400">
              <a:solidFill>
                <a:srgbClr val="C0C0C0"/>
              </a:solidFill>
              <a:prstDash val="sysDot"/>
              <a:round/>
              <a:tailEnd type="oval" w="med" len="med"/>
            </a:ln>
            <a:effectLst/>
          </p:spPr>
          <p:txBody>
            <a:bodyPr wrap="none" anchor="ctr"/>
            <a:lstStyle/>
            <a:p>
              <a:endParaRPr lang="zh-CN" altLang="en-US">
                <a:solidFill>
                  <a:srgbClr val="000000"/>
                </a:solidFill>
              </a:endParaRPr>
            </a:p>
          </p:txBody>
        </p:sp>
        <p:sp>
          <p:nvSpPr>
            <p:cNvPr id="38" name="Text Box 16"/>
            <p:cNvSpPr txBox="1">
              <a:spLocks noChangeArrowheads="1"/>
            </p:cNvSpPr>
            <p:nvPr/>
          </p:nvSpPr>
          <p:spPr bwMode="auto">
            <a:xfrm>
              <a:off x="1701" y="1596"/>
              <a:ext cx="2853" cy="446"/>
            </a:xfrm>
            <a:prstGeom prst="rect">
              <a:avLst/>
            </a:prstGeom>
            <a:noFill/>
            <a:ln w="9525" algn="ctr">
              <a:noFill/>
              <a:miter lim="800000"/>
            </a:ln>
            <a:effectLst/>
          </p:spPr>
          <p:txBody>
            <a:bodyPr wrap="square">
              <a:spAutoFit/>
            </a:bodyPr>
            <a:lstStyle/>
            <a:p>
              <a:pPr eaLnBrk="0" hangingPunct="0"/>
              <a:r>
                <a:rPr lang="zh-CN" altLang="en-US" sz="4000" dirty="0" smtClean="0">
                  <a:solidFill>
                    <a:srgbClr val="000000"/>
                  </a:solidFill>
                  <a:ea typeface="隶书" panose="02010509060101010101" pitchFamily="49" charset="-122"/>
                </a:rPr>
                <a:t>口令概述</a:t>
              </a:r>
              <a:endParaRPr lang="zh-CN" altLang="en-US" sz="4000" dirty="0">
                <a:solidFill>
                  <a:srgbClr val="000000"/>
                </a:solidFill>
                <a:ea typeface="隶书" panose="02010509060101010101" pitchFamily="49" charset="-122"/>
              </a:endParaRPr>
            </a:p>
          </p:txBody>
        </p:sp>
        <p:sp>
          <p:nvSpPr>
            <p:cNvPr id="39" name="Text Box 17"/>
            <p:cNvSpPr txBox="1">
              <a:spLocks noChangeArrowheads="1"/>
            </p:cNvSpPr>
            <p:nvPr/>
          </p:nvSpPr>
          <p:spPr bwMode="gray">
            <a:xfrm>
              <a:off x="1276" y="1754"/>
              <a:ext cx="223" cy="288"/>
            </a:xfrm>
            <a:prstGeom prst="rect">
              <a:avLst/>
            </a:prstGeom>
            <a:noFill/>
            <a:ln w="9525" algn="ctr">
              <a:noFill/>
              <a:miter lim="800000"/>
            </a:ln>
            <a:effectLst/>
          </p:spPr>
          <p:txBody>
            <a:bodyPr wrap="none">
              <a:spAutoFit/>
            </a:bodyPr>
            <a:lstStyle/>
            <a:p>
              <a:pPr algn="ctr" eaLnBrk="0" hangingPunct="0"/>
              <a:r>
                <a:rPr lang="en-US" altLang="zh-CN" sz="2400" dirty="0">
                  <a:solidFill>
                    <a:srgbClr val="FFFFFF"/>
                  </a:solidFill>
                </a:rPr>
                <a:t>2</a:t>
              </a:r>
            </a:p>
          </p:txBody>
        </p:sp>
      </p:grpSp>
      <p:grpSp>
        <p:nvGrpSpPr>
          <p:cNvPr id="43" name="Group 19"/>
          <p:cNvGrpSpPr/>
          <p:nvPr/>
        </p:nvGrpSpPr>
        <p:grpSpPr bwMode="auto">
          <a:xfrm>
            <a:off x="1295400" y="4554538"/>
            <a:ext cx="762000" cy="665162"/>
            <a:chOff x="1110" y="2656"/>
            <a:chExt cx="1549" cy="1351"/>
          </a:xfrm>
        </p:grpSpPr>
        <p:sp>
          <p:nvSpPr>
            <p:cNvPr id="44" name="AutoShape 20"/>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solidFill>
                  <a:srgbClr val="000000"/>
                </a:solidFill>
              </a:endParaRPr>
            </a:p>
          </p:txBody>
        </p:sp>
        <p:sp>
          <p:nvSpPr>
            <p:cNvPr id="45" name="AutoShape 21"/>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solidFill>
                  <a:srgbClr val="000000"/>
                </a:solidFill>
              </a:endParaRPr>
            </a:p>
          </p:txBody>
        </p:sp>
        <p:sp>
          <p:nvSpPr>
            <p:cNvPr id="46" name="AutoShape 22"/>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solidFill>
                  <a:srgbClr val="000000"/>
                </a:solidFill>
              </a:endParaRPr>
            </a:p>
          </p:txBody>
        </p:sp>
      </p:grpSp>
      <p:sp>
        <p:nvSpPr>
          <p:cNvPr id="47" name="Line 23"/>
          <p:cNvSpPr>
            <a:spLocks noChangeShapeType="1"/>
          </p:cNvSpPr>
          <p:nvPr/>
        </p:nvSpPr>
        <p:spPr bwMode="auto">
          <a:xfrm>
            <a:off x="1905000" y="5164138"/>
            <a:ext cx="4800600" cy="0"/>
          </a:xfrm>
          <a:prstGeom prst="line">
            <a:avLst/>
          </a:prstGeom>
          <a:noFill/>
          <a:ln w="25400">
            <a:solidFill>
              <a:srgbClr val="C0C0C0"/>
            </a:solidFill>
            <a:prstDash val="sysDot"/>
            <a:round/>
            <a:tailEnd type="oval" w="med" len="med"/>
          </a:ln>
          <a:effectLst/>
        </p:spPr>
        <p:txBody>
          <a:bodyPr wrap="none" anchor="ctr"/>
          <a:lstStyle/>
          <a:p>
            <a:endParaRPr lang="zh-CN" altLang="en-US">
              <a:solidFill>
                <a:srgbClr val="000000"/>
              </a:solidFill>
            </a:endParaRPr>
          </a:p>
        </p:txBody>
      </p:sp>
      <p:sp>
        <p:nvSpPr>
          <p:cNvPr id="48" name="Text Box 24"/>
          <p:cNvSpPr txBox="1">
            <a:spLocks noChangeArrowheads="1"/>
          </p:cNvSpPr>
          <p:nvPr/>
        </p:nvSpPr>
        <p:spPr bwMode="auto">
          <a:xfrm>
            <a:off x="2166938" y="4402138"/>
            <a:ext cx="4614862" cy="701675"/>
          </a:xfrm>
          <a:prstGeom prst="rect">
            <a:avLst/>
          </a:prstGeom>
          <a:noFill/>
          <a:ln w="9525" algn="ctr">
            <a:noFill/>
            <a:miter lim="800000"/>
          </a:ln>
          <a:effectLst/>
        </p:spPr>
        <p:txBody>
          <a:bodyPr wrap="square">
            <a:spAutoFit/>
          </a:bodyPr>
          <a:lstStyle/>
          <a:p>
            <a:pPr eaLnBrk="0" hangingPunct="0"/>
            <a:r>
              <a:rPr lang="zh-CN" altLang="en-US" sz="4000" dirty="0" smtClean="0">
                <a:solidFill>
                  <a:srgbClr val="000000"/>
                </a:solidFill>
                <a:ea typeface="隶书" panose="02010509060101010101" pitchFamily="49" charset="-122"/>
              </a:rPr>
              <a:t>口令攻击</a:t>
            </a:r>
            <a:endParaRPr lang="zh-CN" altLang="en-US" sz="4000" dirty="0">
              <a:solidFill>
                <a:srgbClr val="000000"/>
              </a:solidFill>
              <a:ea typeface="隶书" panose="02010509060101010101" pitchFamily="49" charset="-122"/>
            </a:endParaRPr>
          </a:p>
        </p:txBody>
      </p:sp>
      <p:sp>
        <p:nvSpPr>
          <p:cNvPr id="49" name="Text Box 25"/>
          <p:cNvSpPr txBox="1">
            <a:spLocks noChangeArrowheads="1"/>
          </p:cNvSpPr>
          <p:nvPr/>
        </p:nvSpPr>
        <p:spPr bwMode="gray">
          <a:xfrm>
            <a:off x="1479140" y="4652963"/>
            <a:ext cx="380232" cy="461665"/>
          </a:xfrm>
          <a:prstGeom prst="rect">
            <a:avLst/>
          </a:prstGeom>
          <a:noFill/>
          <a:ln w="9525" algn="ctr">
            <a:noFill/>
            <a:miter lim="800000"/>
          </a:ln>
          <a:effectLst/>
        </p:spPr>
        <p:txBody>
          <a:bodyPr wrap="none">
            <a:spAutoFit/>
          </a:bodyPr>
          <a:lstStyle/>
          <a:p>
            <a:pPr algn="ctr" eaLnBrk="0" hangingPunct="0"/>
            <a:r>
              <a:rPr lang="en-US" altLang="zh-CN" sz="2400" dirty="0" smtClean="0">
                <a:solidFill>
                  <a:srgbClr val="FFFFFF"/>
                </a:solidFill>
              </a:rPr>
              <a:t>3</a:t>
            </a:r>
            <a:endParaRPr lang="en-US" altLang="zh-CN" sz="2400" dirty="0">
              <a:solidFill>
                <a:srgbClr val="FFFFFF"/>
              </a:solidFill>
            </a:endParaRPr>
          </a:p>
        </p:txBody>
      </p:sp>
      <p:pic>
        <p:nvPicPr>
          <p:cNvPr id="2" name="图片 1"/>
          <p:cNvPicPr>
            <a:picLocks noChangeAspect="1"/>
          </p:cNvPicPr>
          <p:nvPr/>
        </p:nvPicPr>
        <p:blipFill>
          <a:blip r:embed="rId3"/>
          <a:stretch>
            <a:fillRect/>
          </a:stretch>
        </p:blipFill>
        <p:spPr>
          <a:xfrm>
            <a:off x="1302638" y="5571567"/>
            <a:ext cx="774259" cy="670618"/>
          </a:xfrm>
          <a:prstGeom prst="rect">
            <a:avLst/>
          </a:prstGeom>
        </p:spPr>
      </p:pic>
      <p:pic>
        <p:nvPicPr>
          <p:cNvPr id="6" name="图片 5"/>
          <p:cNvPicPr>
            <a:picLocks noChangeAspect="1"/>
          </p:cNvPicPr>
          <p:nvPr/>
        </p:nvPicPr>
        <p:blipFill>
          <a:blip r:embed="rId4"/>
          <a:stretch>
            <a:fillRect/>
          </a:stretch>
        </p:blipFill>
        <p:spPr>
          <a:xfrm>
            <a:off x="4288511" y="3105884"/>
            <a:ext cx="566977" cy="646232"/>
          </a:xfrm>
          <a:prstGeom prst="rect">
            <a:avLst/>
          </a:prstGeom>
        </p:spPr>
      </p:pic>
      <p:pic>
        <p:nvPicPr>
          <p:cNvPr id="7" name="图片 6"/>
          <p:cNvPicPr>
            <a:picLocks noChangeAspect="1"/>
          </p:cNvPicPr>
          <p:nvPr/>
        </p:nvPicPr>
        <p:blipFill>
          <a:blip r:embed="rId4"/>
          <a:stretch>
            <a:fillRect/>
          </a:stretch>
        </p:blipFill>
        <p:spPr>
          <a:xfrm>
            <a:off x="1406278" y="5593504"/>
            <a:ext cx="566977" cy="626744"/>
          </a:xfrm>
          <a:prstGeom prst="rect">
            <a:avLst/>
          </a:prstGeom>
        </p:spPr>
      </p:pic>
      <p:pic>
        <p:nvPicPr>
          <p:cNvPr id="8" name="图片 7"/>
          <p:cNvPicPr>
            <a:picLocks noChangeAspect="1"/>
          </p:cNvPicPr>
          <p:nvPr/>
        </p:nvPicPr>
        <p:blipFill>
          <a:blip r:embed="rId5"/>
          <a:stretch>
            <a:fillRect/>
          </a:stretch>
        </p:blipFill>
        <p:spPr>
          <a:xfrm>
            <a:off x="2180537" y="5338924"/>
            <a:ext cx="4834547" cy="1072989"/>
          </a:xfrm>
          <a:prstGeom prst="rect">
            <a:avLst/>
          </a:prstGeom>
        </p:spPr>
      </p:pic>
      <p:pic>
        <p:nvPicPr>
          <p:cNvPr id="10" name="图片 9"/>
          <p:cNvPicPr>
            <a:picLocks noChangeAspect="1"/>
          </p:cNvPicPr>
          <p:nvPr/>
        </p:nvPicPr>
        <p:blipFill>
          <a:blip r:embed="rId6"/>
          <a:stretch>
            <a:fillRect/>
          </a:stretch>
        </p:blipFill>
        <p:spPr>
          <a:xfrm>
            <a:off x="2102819" y="1669481"/>
            <a:ext cx="4743099" cy="1072989"/>
          </a:xfrm>
          <a:prstGeom prst="rect">
            <a:avLst/>
          </a:prstGeom>
        </p:spPr>
      </p:pic>
    </p:spTree>
    <p:extLst>
      <p:ext uri="{BB962C8B-B14F-4D97-AF65-F5344CB8AC3E}">
        <p14:creationId xmlns:p14="http://schemas.microsoft.com/office/powerpoint/2010/main" val="3444356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pPr eaLnBrk="1" hangingPunct="1"/>
            <a:r>
              <a:rPr lang="zh-CN" altLang="en-US" dirty="0"/>
              <a:t>暴力破解</a:t>
            </a:r>
          </a:p>
        </p:txBody>
      </p:sp>
      <p:sp>
        <p:nvSpPr>
          <p:cNvPr id="18438" name="Rectangle 3"/>
          <p:cNvSpPr>
            <a:spLocks noGrp="1" noChangeArrowheads="1"/>
          </p:cNvSpPr>
          <p:nvPr>
            <p:ph type="body" idx="1"/>
          </p:nvPr>
        </p:nvSpPr>
        <p:spPr>
          <a:xfrm>
            <a:off x="665163" y="1497013"/>
            <a:ext cx="7704137" cy="4525962"/>
          </a:xfrm>
        </p:spPr>
        <p:txBody>
          <a:bodyPr/>
          <a:lstStyle/>
          <a:p>
            <a:pPr eaLnBrk="1" hangingPunct="1">
              <a:lnSpc>
                <a:spcPct val="90000"/>
              </a:lnSpc>
            </a:pPr>
            <a:r>
              <a:rPr lang="zh-CN" altLang="en-US" dirty="0"/>
              <a:t>很多人认为，如果使用足够长的口令或者使用足够完善的加密模式，就能有一个攻不破的口令，真正攻不破的口令只有一次性口令。</a:t>
            </a:r>
          </a:p>
          <a:p>
            <a:pPr eaLnBrk="1" hangingPunct="1">
              <a:lnSpc>
                <a:spcPct val="90000"/>
              </a:lnSpc>
            </a:pPr>
            <a:r>
              <a:rPr lang="zh-CN" altLang="en-US" dirty="0"/>
              <a:t>事实上，是没有攻不破的口令的，</a:t>
            </a:r>
            <a:r>
              <a:rPr lang="zh-CN" altLang="en-US" dirty="0">
                <a:solidFill>
                  <a:srgbClr val="FF0000"/>
                </a:solidFill>
              </a:rPr>
              <a:t>攻破只是一个时间的问题</a:t>
            </a:r>
            <a:r>
              <a:rPr lang="zh-CN" altLang="en-US" dirty="0"/>
              <a:t>，哪怕是花上</a:t>
            </a:r>
            <a:r>
              <a:rPr lang="en-US" altLang="zh-CN" dirty="0"/>
              <a:t>100</a:t>
            </a:r>
            <a:r>
              <a:rPr lang="zh-CN" altLang="en-US" dirty="0"/>
              <a:t>年才能破解一个高级加密方式，但是起码他是可以破解的，而且破解的时间会随着计算机处理速度的提高而减少。</a:t>
            </a:r>
            <a:r>
              <a:rPr lang="en-US" altLang="zh-CN" dirty="0"/>
              <a:t>10</a:t>
            </a:r>
            <a:r>
              <a:rPr lang="zh-CN" altLang="en-US" dirty="0"/>
              <a:t>年前需要花</a:t>
            </a:r>
            <a:r>
              <a:rPr lang="en-US" altLang="zh-CN" dirty="0"/>
              <a:t>100</a:t>
            </a:r>
            <a:r>
              <a:rPr lang="zh-CN" altLang="en-US" dirty="0"/>
              <a:t>年才能破解的口令可能现在只要花</a:t>
            </a:r>
            <a:r>
              <a:rPr lang="zh-CN" altLang="en-US" dirty="0" smtClean="0"/>
              <a:t>一星期甚至一个小时就</a:t>
            </a:r>
            <a:r>
              <a:rPr lang="zh-CN" altLang="en-US" dirty="0"/>
              <a:t>可以了。</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pPr eaLnBrk="1" hangingPunct="1"/>
            <a:r>
              <a:rPr lang="zh-CN" altLang="en-US" dirty="0"/>
              <a:t>暴力破解</a:t>
            </a:r>
            <a:r>
              <a:rPr lang="en-US" altLang="zh-CN" dirty="0"/>
              <a:t>(2)</a:t>
            </a:r>
          </a:p>
        </p:txBody>
      </p:sp>
      <p:sp>
        <p:nvSpPr>
          <p:cNvPr id="19462" name="Rectangle 3"/>
          <p:cNvSpPr>
            <a:spLocks noGrp="1" noChangeArrowheads="1"/>
          </p:cNvSpPr>
          <p:nvPr>
            <p:ph type="body" idx="1"/>
          </p:nvPr>
        </p:nvSpPr>
        <p:spPr/>
        <p:txBody>
          <a:bodyPr/>
          <a:lstStyle/>
          <a:p>
            <a:pPr eaLnBrk="1" hangingPunct="1"/>
            <a:r>
              <a:rPr lang="zh-CN" altLang="en-US" dirty="0"/>
              <a:t>如果有速度足够快的计算机能尝试字母、数字、特殊字符所有的组合，将最终能破解所有的口令。这种攻击方式叫做</a:t>
            </a:r>
            <a:r>
              <a:rPr lang="zh-CN" altLang="en-US" dirty="0">
                <a:solidFill>
                  <a:srgbClr val="FF0000"/>
                </a:solidFill>
              </a:rPr>
              <a:t>强行攻击（也叫做暴力破解）</a:t>
            </a:r>
            <a:r>
              <a:rPr lang="zh-CN" altLang="en-US" dirty="0"/>
              <a:t>。</a:t>
            </a:r>
          </a:p>
          <a:p>
            <a:pPr eaLnBrk="1" hangingPunct="1"/>
            <a:r>
              <a:rPr lang="zh-CN" altLang="en-US" dirty="0"/>
              <a:t>使用强行攻击，先从字母</a:t>
            </a:r>
            <a:r>
              <a:rPr lang="en-US" altLang="zh-CN" dirty="0"/>
              <a:t>a</a:t>
            </a:r>
            <a:r>
              <a:rPr lang="zh-CN" altLang="en-US" dirty="0"/>
              <a:t>开始，尝试</a:t>
            </a:r>
            <a:r>
              <a:rPr lang="en-US" altLang="zh-CN" dirty="0" err="1"/>
              <a:t>aa</a:t>
            </a:r>
            <a:r>
              <a:rPr lang="zh-CN" altLang="en-US" dirty="0"/>
              <a:t>、</a:t>
            </a:r>
            <a:r>
              <a:rPr lang="en-US" altLang="zh-CN" dirty="0" err="1"/>
              <a:t>ab</a:t>
            </a:r>
            <a:r>
              <a:rPr lang="zh-CN" altLang="en-US" dirty="0"/>
              <a:t>、</a:t>
            </a:r>
            <a:r>
              <a:rPr lang="en-US" altLang="zh-CN" dirty="0"/>
              <a:t>ac</a:t>
            </a:r>
            <a:r>
              <a:rPr lang="zh-CN" altLang="en-US" dirty="0"/>
              <a:t>等等，然后尝试</a:t>
            </a:r>
            <a:r>
              <a:rPr lang="en-US" altLang="zh-CN" dirty="0" err="1"/>
              <a:t>aaa</a:t>
            </a:r>
            <a:r>
              <a:rPr lang="zh-CN" altLang="en-US" dirty="0"/>
              <a:t>、</a:t>
            </a:r>
            <a:r>
              <a:rPr lang="en-US" altLang="zh-CN" dirty="0" err="1"/>
              <a:t>aab</a:t>
            </a:r>
            <a:r>
              <a:rPr lang="zh-CN" altLang="en-US" dirty="0"/>
              <a:t>、</a:t>
            </a:r>
            <a:r>
              <a:rPr lang="en-US" altLang="zh-CN" dirty="0" err="1"/>
              <a:t>aac</a:t>
            </a:r>
            <a:r>
              <a:rPr lang="en-US" altLang="zh-CN" dirty="0"/>
              <a:t> </a:t>
            </a:r>
            <a:r>
              <a:rPr lang="en-US" altLang="zh-CN" dirty="0">
                <a:latin typeface="Arial" panose="020B0604020202020204" pitchFamily="34" charset="0"/>
              </a:rPr>
              <a:t>……</a:t>
            </a:r>
            <a:r>
              <a:rPr lang="zh-CN" altLang="en-US"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idx="4294967295"/>
          </p:nvPr>
        </p:nvSpPr>
        <p:spPr/>
        <p:txBody>
          <a:bodyPr/>
          <a:lstStyle/>
          <a:p>
            <a:pPr eaLnBrk="1" hangingPunct="1"/>
            <a:r>
              <a:rPr lang="zh-CN" altLang="en-US" dirty="0"/>
              <a:t>暴力破解</a:t>
            </a:r>
            <a:r>
              <a:rPr lang="en-US" altLang="zh-CN" dirty="0"/>
              <a:t>(3)</a:t>
            </a:r>
          </a:p>
        </p:txBody>
      </p:sp>
      <p:sp>
        <p:nvSpPr>
          <p:cNvPr id="20486" name="Rectangle 3"/>
          <p:cNvSpPr>
            <a:spLocks noGrp="1" noChangeArrowheads="1"/>
          </p:cNvSpPr>
          <p:nvPr>
            <p:ph type="body" idx="4294967295"/>
          </p:nvPr>
        </p:nvSpPr>
        <p:spPr/>
        <p:txBody>
          <a:bodyPr/>
          <a:lstStyle/>
          <a:p>
            <a:pPr eaLnBrk="1" hangingPunct="1"/>
            <a:r>
              <a:rPr lang="zh-CN" altLang="en-US" dirty="0"/>
              <a:t>系统的一些限定条件将有助于强行攻击破解口令。</a:t>
            </a:r>
          </a:p>
          <a:p>
            <a:pPr eaLnBrk="1" hangingPunct="1"/>
            <a:r>
              <a:rPr lang="zh-CN" altLang="en-US" dirty="0"/>
              <a:t>比如攻击者知道系统规定口令长度在</a:t>
            </a:r>
            <a:r>
              <a:rPr lang="en-US" altLang="zh-CN" dirty="0"/>
              <a:t>6~32</a:t>
            </a:r>
            <a:r>
              <a:rPr lang="zh-CN" altLang="en-US" dirty="0"/>
              <a:t>位，那么强行攻击就可以从</a:t>
            </a:r>
            <a:r>
              <a:rPr lang="en-US" altLang="zh-CN" dirty="0"/>
              <a:t>6</a:t>
            </a:r>
            <a:r>
              <a:rPr lang="zh-CN" altLang="en-US" dirty="0"/>
              <a:t>位字符串开始破解，并不再尝试大于</a:t>
            </a:r>
            <a:r>
              <a:rPr lang="en-US" altLang="zh-CN" dirty="0"/>
              <a:t>32</a:t>
            </a:r>
            <a:r>
              <a:rPr lang="zh-CN" altLang="en-US" dirty="0"/>
              <a:t>位的字符串。</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pPr eaLnBrk="1" hangingPunct="1"/>
            <a:r>
              <a:rPr lang="zh-CN" altLang="en-US" dirty="0"/>
              <a:t>暴力破解</a:t>
            </a:r>
            <a:r>
              <a:rPr lang="en-US" altLang="zh-CN" dirty="0"/>
              <a:t>(4)</a:t>
            </a:r>
          </a:p>
        </p:txBody>
      </p:sp>
      <p:sp>
        <p:nvSpPr>
          <p:cNvPr id="21510" name="Rectangle 3"/>
          <p:cNvSpPr>
            <a:spLocks noGrp="1" noChangeArrowheads="1"/>
          </p:cNvSpPr>
          <p:nvPr>
            <p:ph type="body" idx="1"/>
          </p:nvPr>
        </p:nvSpPr>
        <p:spPr/>
        <p:txBody>
          <a:bodyPr/>
          <a:lstStyle/>
          <a:p>
            <a:pPr eaLnBrk="1" hangingPunct="1"/>
            <a:r>
              <a:rPr lang="zh-CN" altLang="en-US" dirty="0"/>
              <a:t>使用强行攻击，基本上是</a:t>
            </a:r>
            <a:r>
              <a:rPr lang="en-US" altLang="zh-CN" dirty="0"/>
              <a:t>CPU</a:t>
            </a:r>
            <a:r>
              <a:rPr lang="zh-CN" altLang="en-US" dirty="0"/>
              <a:t>的速度和破解口令的时间上的矛盾。</a:t>
            </a:r>
          </a:p>
          <a:p>
            <a:pPr eaLnBrk="1" hangingPunct="1"/>
            <a:r>
              <a:rPr lang="zh-CN" altLang="en-US" dirty="0"/>
              <a:t>现在的台式机性能增长迅速，口令的破解会随着内存价格的下降和处理器速度的上升而变得越来越容易了。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zh-CN" altLang="en-US" dirty="0"/>
              <a:t>暴力破解</a:t>
            </a:r>
            <a:r>
              <a:rPr lang="en-US" altLang="zh-CN" dirty="0"/>
              <a:t>(5)</a:t>
            </a:r>
          </a:p>
        </p:txBody>
      </p:sp>
      <p:sp>
        <p:nvSpPr>
          <p:cNvPr id="22534" name="Rectangle 3"/>
          <p:cNvSpPr>
            <a:spLocks noGrp="1" noChangeArrowheads="1"/>
          </p:cNvSpPr>
          <p:nvPr>
            <p:ph type="body" idx="1"/>
          </p:nvPr>
        </p:nvSpPr>
        <p:spPr>
          <a:xfrm>
            <a:off x="496888" y="1277938"/>
            <a:ext cx="7772400" cy="4114800"/>
          </a:xfrm>
        </p:spPr>
        <p:txBody>
          <a:bodyPr/>
          <a:lstStyle/>
          <a:p>
            <a:pPr eaLnBrk="1" hangingPunct="1">
              <a:lnSpc>
                <a:spcPts val="4000"/>
              </a:lnSpc>
              <a:spcBef>
                <a:spcPts val="0"/>
              </a:spcBef>
            </a:pPr>
            <a:r>
              <a:rPr lang="zh-CN" altLang="en-US" dirty="0"/>
              <a:t>一种新型的强行攻击叫做</a:t>
            </a:r>
            <a:r>
              <a:rPr lang="zh-CN" altLang="en-US" dirty="0">
                <a:solidFill>
                  <a:srgbClr val="FF0000"/>
                </a:solidFill>
              </a:rPr>
              <a:t>分布式暴力破解</a:t>
            </a:r>
            <a:r>
              <a:rPr lang="zh-CN" altLang="en-US" dirty="0"/>
              <a:t>，如果攻击者希望在尽量短的时间内破解口令，他不必购买大批昂贵的计算机，而是</a:t>
            </a:r>
            <a:r>
              <a:rPr lang="zh-CN" altLang="en-US" dirty="0">
                <a:solidFill>
                  <a:srgbClr val="FF0000"/>
                </a:solidFill>
              </a:rPr>
              <a:t>把一个大的破解任务分解成许多小任务，然后利用互联网上的计算机资源来完成这些小任务</a:t>
            </a:r>
            <a:r>
              <a:rPr lang="zh-CN" altLang="en-US" dirty="0">
                <a:solidFill>
                  <a:srgbClr val="C00000"/>
                </a:solidFill>
              </a:rPr>
              <a:t>，加快口令破解的进程。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lstStyle/>
          <a:p>
            <a:pPr eaLnBrk="1" hangingPunct="1"/>
            <a:r>
              <a:rPr lang="zh-CN" altLang="en-US" dirty="0"/>
              <a:t>组合攻击</a:t>
            </a:r>
          </a:p>
        </p:txBody>
      </p:sp>
      <p:sp>
        <p:nvSpPr>
          <p:cNvPr id="23558" name="Rectangle 3"/>
          <p:cNvSpPr>
            <a:spLocks noGrp="1" noChangeArrowheads="1"/>
          </p:cNvSpPr>
          <p:nvPr>
            <p:ph type="body" idx="1"/>
          </p:nvPr>
        </p:nvSpPr>
        <p:spPr>
          <a:xfrm>
            <a:off x="755650" y="1571625"/>
            <a:ext cx="7632700" cy="4781550"/>
          </a:xfrm>
        </p:spPr>
        <p:txBody>
          <a:bodyPr/>
          <a:lstStyle/>
          <a:p>
            <a:pPr eaLnBrk="1" hangingPunct="1">
              <a:lnSpc>
                <a:spcPct val="90000"/>
              </a:lnSpc>
            </a:pPr>
            <a:r>
              <a:rPr lang="zh-CN" altLang="en-US" sz="2600" dirty="0"/>
              <a:t>词典攻击虽然速度快，但是只能发现词典单词口令</a:t>
            </a:r>
            <a:r>
              <a:rPr lang="zh-CN" altLang="en-US" sz="2600" dirty="0" smtClean="0"/>
              <a:t>；暴力攻击</a:t>
            </a:r>
            <a:r>
              <a:rPr lang="zh-CN" altLang="en-US" sz="2600" dirty="0"/>
              <a:t>能发现所有口令，但是破解的时间长。</a:t>
            </a:r>
          </a:p>
          <a:p>
            <a:pPr eaLnBrk="1" hangingPunct="1">
              <a:lnSpc>
                <a:spcPct val="90000"/>
              </a:lnSpc>
            </a:pPr>
            <a:r>
              <a:rPr lang="zh-CN" altLang="en-US" sz="2600" dirty="0"/>
              <a:t>很多情况下，管理员会要求用户的口令是字母和数字的组合，而这个时候，许多用户就仅仅会在他们的口令后面添加几个数字，例如，把口令从</a:t>
            </a:r>
            <a:r>
              <a:rPr lang="en-US" altLang="zh-CN" sz="2600" dirty="0" err="1"/>
              <a:t>ericgolf</a:t>
            </a:r>
            <a:r>
              <a:rPr lang="zh-CN" altLang="en-US" sz="2600" dirty="0"/>
              <a:t>改成</a:t>
            </a:r>
            <a:r>
              <a:rPr lang="en-US" altLang="zh-CN" sz="2600" dirty="0"/>
              <a:t>ericgolf2324</a:t>
            </a:r>
            <a:r>
              <a:rPr lang="zh-CN" altLang="en-US" sz="2600" dirty="0"/>
              <a:t>，这样的口令利用组合攻击很有效。</a:t>
            </a:r>
          </a:p>
          <a:p>
            <a:pPr eaLnBrk="1" hangingPunct="1">
              <a:lnSpc>
                <a:spcPct val="90000"/>
              </a:lnSpc>
            </a:pPr>
            <a:r>
              <a:rPr lang="zh-CN" altLang="en-US" sz="2600" dirty="0">
                <a:solidFill>
                  <a:srgbClr val="FF0000"/>
                </a:solidFill>
              </a:rPr>
              <a:t>组合攻击</a:t>
            </a:r>
            <a:r>
              <a:rPr lang="zh-CN" altLang="en-US" sz="2600" dirty="0"/>
              <a:t>是在使用词典单词的基础上在单词的后面串接几个字母和数字进行攻击的攻击方式。</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p:txBody>
          <a:bodyPr/>
          <a:lstStyle/>
          <a:p>
            <a:pPr eaLnBrk="1" hangingPunct="1"/>
            <a:r>
              <a:rPr lang="zh-CN" altLang="en-US" dirty="0"/>
              <a:t>组合攻击</a:t>
            </a:r>
            <a:r>
              <a:rPr lang="en-US" altLang="zh-CN" dirty="0"/>
              <a:t>(2)</a:t>
            </a:r>
          </a:p>
        </p:txBody>
      </p:sp>
      <p:sp>
        <p:nvSpPr>
          <p:cNvPr id="24582" name="Rectangle 3"/>
          <p:cNvSpPr>
            <a:spLocks noGrp="1" noChangeArrowheads="1"/>
          </p:cNvSpPr>
          <p:nvPr>
            <p:ph type="body" idx="1"/>
          </p:nvPr>
        </p:nvSpPr>
        <p:spPr/>
        <p:txBody>
          <a:bodyPr/>
          <a:lstStyle/>
          <a:p>
            <a:pPr eaLnBrk="1" hangingPunct="1"/>
            <a:r>
              <a:rPr lang="zh-CN" altLang="en-US" dirty="0"/>
              <a:t>组合攻击是使用词典中的单词，但是对单词进行了重组，它介于词典攻击</a:t>
            </a:r>
            <a:r>
              <a:rPr lang="zh-CN" altLang="en-US" dirty="0" smtClean="0"/>
              <a:t>和</a:t>
            </a:r>
            <a:r>
              <a:rPr lang="zh-CN" altLang="en-US" dirty="0"/>
              <a:t>暴力</a:t>
            </a:r>
            <a:r>
              <a:rPr lang="zh-CN" altLang="en-US" dirty="0" smtClean="0"/>
              <a:t>攻击</a:t>
            </a:r>
            <a:r>
              <a:rPr lang="zh-CN" altLang="en-US" dirty="0"/>
              <a:t>之间。</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主要攻击方法比较</a:t>
            </a:r>
          </a:p>
        </p:txBody>
      </p:sp>
      <p:graphicFrame>
        <p:nvGraphicFramePr>
          <p:cNvPr id="5" name="Group 30"/>
          <p:cNvGraphicFramePr/>
          <p:nvPr>
            <p:extLst>
              <p:ext uri="{D42A27DB-BD31-4B8C-83A1-F6EECF244321}">
                <p14:modId xmlns:p14="http://schemas.microsoft.com/office/powerpoint/2010/main" val="4164746655"/>
              </p:ext>
            </p:extLst>
          </p:nvPr>
        </p:nvGraphicFramePr>
        <p:xfrm>
          <a:off x="728908" y="1797197"/>
          <a:ext cx="7832090" cy="3522980"/>
        </p:xfrm>
        <a:graphic>
          <a:graphicData uri="http://schemas.openxmlformats.org/drawingml/2006/table">
            <a:tbl>
              <a:tblPr/>
              <a:tblGrid>
                <a:gridCol w="1365250">
                  <a:extLst>
                    <a:ext uri="{9D8B030D-6E8A-4147-A177-3AD203B41FA5}">
                      <a16:colId xmlns="" xmlns:a16="http://schemas.microsoft.com/office/drawing/2014/main" val="20000"/>
                    </a:ext>
                  </a:extLst>
                </a:gridCol>
                <a:gridCol w="1652905">
                  <a:extLst>
                    <a:ext uri="{9D8B030D-6E8A-4147-A177-3AD203B41FA5}">
                      <a16:colId xmlns="" xmlns:a16="http://schemas.microsoft.com/office/drawing/2014/main" val="20001"/>
                    </a:ext>
                  </a:extLst>
                </a:gridCol>
                <a:gridCol w="1724660">
                  <a:extLst>
                    <a:ext uri="{9D8B030D-6E8A-4147-A177-3AD203B41FA5}">
                      <a16:colId xmlns="" xmlns:a16="http://schemas.microsoft.com/office/drawing/2014/main" val="20002"/>
                    </a:ext>
                  </a:extLst>
                </a:gridCol>
                <a:gridCol w="3089275">
                  <a:extLst>
                    <a:ext uri="{9D8B030D-6E8A-4147-A177-3AD203B41FA5}">
                      <a16:colId xmlns="" xmlns:a16="http://schemas.microsoft.com/office/drawing/2014/main" val="20003"/>
                    </a:ext>
                  </a:extLst>
                </a:gridCol>
              </a:tblGrid>
              <a:tr h="883920">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zh-CN" sz="2600" b="1"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字典攻击</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暴力攻击</a:t>
                      </a:r>
                      <a:endParaRPr kumimoji="0" lang="zh-CN" altLang="en-US" sz="2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组合攻击</a:t>
                      </a:r>
                    </a:p>
                  </a:txBody>
                  <a:tcPr horzOverflow="overflow">
                    <a:lnL w="1270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 xmlns:a16="http://schemas.microsoft.com/office/drawing/2014/main" val="10000"/>
                  </a:ext>
                </a:extLst>
              </a:tr>
              <a:tr h="883920">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2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攻击</a:t>
                      </a:r>
                    </a:p>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2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速度</a:t>
                      </a:r>
                    </a:p>
                  </a:txBody>
                  <a:tcPr horzOverflow="overflow">
                    <a:lnL w="28575"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快</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慢</a:t>
                      </a:r>
                      <a:endParaRPr kumimoji="0" lang="zh-CN" altLang="en-US" sz="2600" b="1" i="0" u="none" strike="noStrike" cap="none" normalizeH="0" baseline="0" dirty="0">
                        <a:ln>
                          <a:noFill/>
                        </a:ln>
                        <a:solidFill>
                          <a:schemeClr val="tx1"/>
                        </a:solidFill>
                        <a:effectLst/>
                        <a:latin typeface="Verdan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中等</a:t>
                      </a:r>
                    </a:p>
                  </a:txBody>
                  <a:tcPr horzOverflow="overflow">
                    <a:lnL w="1270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 xmlns:a16="http://schemas.microsoft.com/office/drawing/2014/main" val="10001"/>
                  </a:ext>
                </a:extLst>
              </a:tr>
              <a:tr h="1755140">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2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破解口令数量</a:t>
                      </a:r>
                    </a:p>
                  </a:txBody>
                  <a:tcPr horzOverflow="overflow">
                    <a:lnL w="28575"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2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找到所有词典单词</a:t>
                      </a:r>
                      <a:endPar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600" b="1" i="0" u="none" strike="noStrike" cap="none" normalizeH="0" baseline="0">
                        <a:ln>
                          <a:noFill/>
                        </a:ln>
                        <a:solidFill>
                          <a:schemeClr val="tx1"/>
                        </a:solidFill>
                        <a:effectLst/>
                        <a:latin typeface="Verdan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1" i="0" u="none" strike="noStrike" cap="none" normalizeH="0" baseline="0">
                          <a:ln>
                            <a:noFill/>
                          </a:ln>
                          <a:solidFill>
                            <a:schemeClr val="tx1"/>
                          </a:solidFill>
                          <a:effectLst/>
                          <a:latin typeface="Verdana" panose="020B0604030504040204" pitchFamily="34" charset="0"/>
                          <a:ea typeface="宋体" panose="02010600030101010101" pitchFamily="2" charset="-122"/>
                        </a:rPr>
                        <a:t>找到所有口令</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Verdana" panose="020B0604030504040204"/>
                          <a:ea typeface="宋体" panose="02010600030101010101" pitchFamily="2" charset="-122"/>
                        </a:defRPr>
                      </a:lvl1pPr>
                      <a:lvl2pPr marL="457200" algn="l" defTabSz="914400" rtl="0" eaLnBrk="1" latinLnBrk="0" hangingPunct="1">
                        <a:defRPr sz="1800" kern="1200">
                          <a:solidFill>
                            <a:schemeClr val="tx1"/>
                          </a:solidFill>
                          <a:latin typeface="Verdana" panose="020B0604030504040204"/>
                          <a:ea typeface="宋体" panose="02010600030101010101" pitchFamily="2" charset="-122"/>
                        </a:defRPr>
                      </a:lvl2pPr>
                      <a:lvl3pPr marL="914400" algn="l" defTabSz="914400" rtl="0" eaLnBrk="1" latinLnBrk="0" hangingPunct="1">
                        <a:defRPr sz="1800" kern="1200">
                          <a:solidFill>
                            <a:schemeClr val="tx1"/>
                          </a:solidFill>
                          <a:latin typeface="Verdana" panose="020B0604030504040204"/>
                          <a:ea typeface="宋体" panose="02010600030101010101" pitchFamily="2" charset="-122"/>
                        </a:defRPr>
                      </a:lvl3pPr>
                      <a:lvl4pPr marL="1371600" algn="l" defTabSz="914400" rtl="0" eaLnBrk="1" latinLnBrk="0" hangingPunct="1">
                        <a:defRPr sz="1800" kern="1200">
                          <a:solidFill>
                            <a:schemeClr val="tx1"/>
                          </a:solidFill>
                          <a:latin typeface="Verdana" panose="020B0604030504040204"/>
                          <a:ea typeface="宋体" panose="02010600030101010101" pitchFamily="2" charset="-122"/>
                        </a:defRPr>
                      </a:lvl4pPr>
                      <a:lvl5pPr marL="1828800" algn="l" defTabSz="914400" rtl="0" eaLnBrk="1" latinLnBrk="0" hangingPunct="1">
                        <a:defRPr sz="1800" kern="1200">
                          <a:solidFill>
                            <a:schemeClr val="tx1"/>
                          </a:solidFill>
                          <a:latin typeface="Verdana" panose="020B0604030504040204"/>
                          <a:ea typeface="宋体" panose="02010600030101010101" pitchFamily="2" charset="-122"/>
                        </a:defRPr>
                      </a:lvl5pPr>
                      <a:lvl6pPr marL="2286000" algn="l" defTabSz="914400" rtl="0" eaLnBrk="1" latinLnBrk="0" hangingPunct="1">
                        <a:defRPr sz="1800" kern="1200">
                          <a:solidFill>
                            <a:schemeClr val="tx1"/>
                          </a:solidFill>
                          <a:latin typeface="Verdana" panose="020B0604030504040204"/>
                          <a:ea typeface="宋体" panose="02010600030101010101" pitchFamily="2" charset="-122"/>
                        </a:defRPr>
                      </a:lvl6pPr>
                      <a:lvl7pPr marL="2743200" algn="l" defTabSz="914400" rtl="0" eaLnBrk="1" latinLnBrk="0" hangingPunct="1">
                        <a:defRPr sz="1800" kern="1200">
                          <a:solidFill>
                            <a:schemeClr val="tx1"/>
                          </a:solidFill>
                          <a:latin typeface="Verdana" panose="020B0604030504040204"/>
                          <a:ea typeface="宋体" panose="02010600030101010101" pitchFamily="2" charset="-122"/>
                        </a:defRPr>
                      </a:lvl7pPr>
                      <a:lvl8pPr marL="3200400" algn="l" defTabSz="914400" rtl="0" eaLnBrk="1" latinLnBrk="0" hangingPunct="1">
                        <a:defRPr sz="1800" kern="1200">
                          <a:solidFill>
                            <a:schemeClr val="tx1"/>
                          </a:solidFill>
                          <a:latin typeface="Verdana" panose="020B0604030504040204"/>
                          <a:ea typeface="宋体" panose="02010600030101010101" pitchFamily="2" charset="-122"/>
                        </a:defRPr>
                      </a:lvl8pPr>
                      <a:lvl9pPr marL="3657600" algn="l" defTabSz="914400" rtl="0" eaLnBrk="1" latinLnBrk="0" hangingPunct="1">
                        <a:defRPr sz="1800" kern="1200">
                          <a:solidFill>
                            <a:schemeClr val="tx1"/>
                          </a:solidFill>
                          <a:latin typeface="Verdana" panose="020B0604030504040204"/>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找到以词典为基础的口令</a:t>
                      </a:r>
                    </a:p>
                  </a:txBody>
                  <a:tcPr horzOverflow="overflow">
                    <a:lnL w="1270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a:noFill/>
        </p:spPr>
        <p:txBody>
          <a:bodyPr lIns="92075" tIns="46038" rIns="92075" bIns="46038" anchor="ctr"/>
          <a:lstStyle/>
          <a:p>
            <a:pPr eaLnBrk="1" hangingPunct="1"/>
            <a:r>
              <a:rPr lang="zh-CN" altLang="en-US" dirty="0"/>
              <a:t>其它的攻击方式</a:t>
            </a:r>
          </a:p>
        </p:txBody>
      </p:sp>
      <p:sp>
        <p:nvSpPr>
          <p:cNvPr id="26630" name="Rectangle 3"/>
          <p:cNvSpPr>
            <a:spLocks noGrp="1" noChangeArrowheads="1"/>
          </p:cNvSpPr>
          <p:nvPr>
            <p:ph type="body" idx="1"/>
          </p:nvPr>
        </p:nvSpPr>
        <p:spPr>
          <a:xfrm>
            <a:off x="425450" y="1358900"/>
            <a:ext cx="8280400" cy="4918075"/>
          </a:xfrm>
          <a:noFill/>
        </p:spPr>
        <p:txBody>
          <a:bodyPr lIns="92075" tIns="46038" rIns="92075" bIns="46038"/>
          <a:lstStyle/>
          <a:p>
            <a:pPr marL="533400" indent="-533400" eaLnBrk="1" hangingPunct="1">
              <a:lnSpc>
                <a:spcPts val="3500"/>
              </a:lnSpc>
              <a:spcBef>
                <a:spcPts val="0"/>
              </a:spcBef>
            </a:pPr>
            <a:r>
              <a:rPr lang="zh-CN" altLang="en-US" sz="2400" dirty="0"/>
              <a:t>口令安全最容易想到的一个威胁就是口令破解，许多公司因此花费大量功夫加强口令的安全性、牢固性、不可破解性，但即使是看似坚不可摧很难破解的口令，还是有一些其它手段可以获取的，类似大开着的“后门”。</a:t>
            </a:r>
            <a:endParaRPr lang="zh-CN" altLang="en-US" dirty="0"/>
          </a:p>
          <a:p>
            <a:pPr marL="914400" lvl="1" indent="-443230" eaLnBrk="1" hangingPunct="1">
              <a:lnSpc>
                <a:spcPts val="3500"/>
              </a:lnSpc>
              <a:spcBef>
                <a:spcPts val="0"/>
              </a:spcBef>
            </a:pPr>
            <a:r>
              <a:rPr lang="zh-CN" altLang="en-US" sz="2000" dirty="0"/>
              <a:t>社会工程学 </a:t>
            </a:r>
          </a:p>
          <a:p>
            <a:pPr marL="914400" lvl="1" indent="-443230" eaLnBrk="1" hangingPunct="1">
              <a:lnSpc>
                <a:spcPts val="3500"/>
              </a:lnSpc>
              <a:spcBef>
                <a:spcPts val="0"/>
              </a:spcBef>
            </a:pPr>
            <a:r>
              <a:rPr lang="zh-CN" altLang="en-US" sz="2000" dirty="0"/>
              <a:t>偷窥</a:t>
            </a:r>
          </a:p>
          <a:p>
            <a:pPr marL="914400" lvl="1" indent="-443230" eaLnBrk="1" hangingPunct="1">
              <a:lnSpc>
                <a:spcPts val="3500"/>
              </a:lnSpc>
              <a:spcBef>
                <a:spcPts val="0"/>
              </a:spcBef>
            </a:pPr>
            <a:r>
              <a:rPr lang="zh-CN" altLang="en-US" sz="2000" dirty="0"/>
              <a:t>搜索垃圾箱</a:t>
            </a:r>
          </a:p>
          <a:p>
            <a:pPr marL="914400" lvl="1" indent="-443230" eaLnBrk="1" hangingPunct="1">
              <a:lnSpc>
                <a:spcPts val="3500"/>
              </a:lnSpc>
              <a:spcBef>
                <a:spcPts val="0"/>
              </a:spcBef>
            </a:pPr>
            <a:r>
              <a:rPr lang="zh-CN" altLang="en-US" sz="2000" dirty="0"/>
              <a:t>口令蠕虫</a:t>
            </a:r>
          </a:p>
          <a:p>
            <a:pPr marL="914400" lvl="1" indent="-443230" eaLnBrk="1" hangingPunct="1">
              <a:lnSpc>
                <a:spcPts val="3500"/>
              </a:lnSpc>
              <a:spcBef>
                <a:spcPts val="0"/>
              </a:spcBef>
            </a:pPr>
            <a:r>
              <a:rPr lang="zh-CN" altLang="en-US" sz="2000" dirty="0"/>
              <a:t>特洛伊木马 </a:t>
            </a:r>
          </a:p>
          <a:p>
            <a:pPr marL="914400" lvl="1" indent="-443230" eaLnBrk="1" hangingPunct="1">
              <a:lnSpc>
                <a:spcPts val="3500"/>
              </a:lnSpc>
              <a:spcBef>
                <a:spcPts val="0"/>
              </a:spcBef>
            </a:pPr>
            <a:r>
              <a:rPr lang="zh-CN" altLang="en-US" sz="2000" dirty="0"/>
              <a:t>网络监听</a:t>
            </a:r>
          </a:p>
          <a:p>
            <a:pPr marL="914400" lvl="1" indent="-443230" eaLnBrk="1" hangingPunct="1">
              <a:lnSpc>
                <a:spcPts val="3500"/>
              </a:lnSpc>
              <a:spcBef>
                <a:spcPts val="0"/>
              </a:spcBef>
            </a:pPr>
            <a:r>
              <a:rPr lang="zh-CN" altLang="en-US" sz="2000" dirty="0"/>
              <a:t>重放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6630">
                                            <p:txEl>
                                              <p:pRg st="0" end="0"/>
                                            </p:txEl>
                                          </p:spTgt>
                                        </p:tgtEl>
                                        <p:attrNameLst>
                                          <p:attrName>style.visibility</p:attrName>
                                        </p:attrNameLst>
                                      </p:cBhvr>
                                      <p:to>
                                        <p:strVal val="visible"/>
                                      </p:to>
                                    </p:set>
                                    <p:anim calcmode="lin" valueType="num">
                                      <p:cBhvr>
                                        <p:cTn id="7" dur="1000" fill="hold"/>
                                        <p:tgtEl>
                                          <p:spTgt spid="26630">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663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6630">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6630">
                                            <p:txEl>
                                              <p:pRg st="1" end="1"/>
                                            </p:txEl>
                                          </p:spTgt>
                                        </p:tgtEl>
                                        <p:attrNameLst>
                                          <p:attrName>style.visibility</p:attrName>
                                        </p:attrNameLst>
                                      </p:cBhvr>
                                      <p:to>
                                        <p:strVal val="visible"/>
                                      </p:to>
                                    </p:set>
                                    <p:anim calcmode="lin" valueType="num">
                                      <p:cBhvr>
                                        <p:cTn id="14" dur="1000" fill="hold"/>
                                        <p:tgtEl>
                                          <p:spTgt spid="26630">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6630">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663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6630">
                                            <p:txEl>
                                              <p:pRg st="2" end="2"/>
                                            </p:txEl>
                                          </p:spTgt>
                                        </p:tgtEl>
                                        <p:attrNameLst>
                                          <p:attrName>style.visibility</p:attrName>
                                        </p:attrNameLst>
                                      </p:cBhvr>
                                      <p:to>
                                        <p:strVal val="visible"/>
                                      </p:to>
                                    </p:set>
                                    <p:anim calcmode="lin" valueType="num">
                                      <p:cBhvr>
                                        <p:cTn id="21" dur="1000" fill="hold"/>
                                        <p:tgtEl>
                                          <p:spTgt spid="26630">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6630">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663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26630">
                                            <p:txEl>
                                              <p:pRg st="3" end="3"/>
                                            </p:txEl>
                                          </p:spTgt>
                                        </p:tgtEl>
                                        <p:attrNameLst>
                                          <p:attrName>style.visibility</p:attrName>
                                        </p:attrNameLst>
                                      </p:cBhvr>
                                      <p:to>
                                        <p:strVal val="visible"/>
                                      </p:to>
                                    </p:set>
                                    <p:anim calcmode="lin" valueType="num">
                                      <p:cBhvr>
                                        <p:cTn id="28" dur="1000" fill="hold"/>
                                        <p:tgtEl>
                                          <p:spTgt spid="26630">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26630">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26630">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26630">
                                            <p:txEl>
                                              <p:pRg st="4" end="4"/>
                                            </p:txEl>
                                          </p:spTgt>
                                        </p:tgtEl>
                                        <p:attrNameLst>
                                          <p:attrName>style.visibility</p:attrName>
                                        </p:attrNameLst>
                                      </p:cBhvr>
                                      <p:to>
                                        <p:strVal val="visible"/>
                                      </p:to>
                                    </p:set>
                                    <p:anim calcmode="lin" valueType="num">
                                      <p:cBhvr>
                                        <p:cTn id="35" dur="1000" fill="hold"/>
                                        <p:tgtEl>
                                          <p:spTgt spid="26630">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26630">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2663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26630">
                                            <p:txEl>
                                              <p:pRg st="5" end="5"/>
                                            </p:txEl>
                                          </p:spTgt>
                                        </p:tgtEl>
                                        <p:attrNameLst>
                                          <p:attrName>style.visibility</p:attrName>
                                        </p:attrNameLst>
                                      </p:cBhvr>
                                      <p:to>
                                        <p:strVal val="visible"/>
                                      </p:to>
                                    </p:set>
                                    <p:anim calcmode="lin" valueType="num">
                                      <p:cBhvr>
                                        <p:cTn id="42" dur="1000" fill="hold"/>
                                        <p:tgtEl>
                                          <p:spTgt spid="26630">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26630">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26630">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grpId="0" nodeType="clickEffect">
                                  <p:stCondLst>
                                    <p:cond delay="0"/>
                                  </p:stCondLst>
                                  <p:childTnLst>
                                    <p:set>
                                      <p:cBhvr>
                                        <p:cTn id="48" dur="1" fill="hold">
                                          <p:stCondLst>
                                            <p:cond delay="0"/>
                                          </p:stCondLst>
                                        </p:cTn>
                                        <p:tgtEl>
                                          <p:spTgt spid="26630">
                                            <p:txEl>
                                              <p:pRg st="6" end="6"/>
                                            </p:txEl>
                                          </p:spTgt>
                                        </p:tgtEl>
                                        <p:attrNameLst>
                                          <p:attrName>style.visibility</p:attrName>
                                        </p:attrNameLst>
                                      </p:cBhvr>
                                      <p:to>
                                        <p:strVal val="visible"/>
                                      </p:to>
                                    </p:set>
                                    <p:anim calcmode="lin" valueType="num">
                                      <p:cBhvr>
                                        <p:cTn id="49" dur="1000" fill="hold"/>
                                        <p:tgtEl>
                                          <p:spTgt spid="26630">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26630">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26630">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grpId="0" nodeType="clickEffect">
                                  <p:stCondLst>
                                    <p:cond delay="0"/>
                                  </p:stCondLst>
                                  <p:childTnLst>
                                    <p:set>
                                      <p:cBhvr>
                                        <p:cTn id="55" dur="1" fill="hold">
                                          <p:stCondLst>
                                            <p:cond delay="0"/>
                                          </p:stCondLst>
                                        </p:cTn>
                                        <p:tgtEl>
                                          <p:spTgt spid="26630">
                                            <p:txEl>
                                              <p:pRg st="7" end="7"/>
                                            </p:txEl>
                                          </p:spTgt>
                                        </p:tgtEl>
                                        <p:attrNameLst>
                                          <p:attrName>style.visibility</p:attrName>
                                        </p:attrNameLst>
                                      </p:cBhvr>
                                      <p:to>
                                        <p:strVal val="visible"/>
                                      </p:to>
                                    </p:set>
                                    <p:anim calcmode="lin" valueType="num">
                                      <p:cBhvr>
                                        <p:cTn id="56" dur="1000" fill="hold"/>
                                        <p:tgtEl>
                                          <p:spTgt spid="26630">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26630">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2663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p:txBody>
          <a:bodyPr/>
          <a:lstStyle/>
          <a:p>
            <a:pPr eaLnBrk="1" hangingPunct="1"/>
            <a:r>
              <a:rPr lang="zh-CN" altLang="en-US"/>
              <a:t>社会工程学</a:t>
            </a:r>
          </a:p>
        </p:txBody>
      </p:sp>
      <p:sp>
        <p:nvSpPr>
          <p:cNvPr id="27654" name="Rectangle 3"/>
          <p:cNvSpPr>
            <a:spLocks noGrp="1" noChangeArrowheads="1"/>
          </p:cNvSpPr>
          <p:nvPr>
            <p:ph type="body" idx="1"/>
          </p:nvPr>
        </p:nvSpPr>
        <p:spPr>
          <a:xfrm>
            <a:off x="496888" y="1225549"/>
            <a:ext cx="7561262" cy="5032375"/>
          </a:xfrm>
        </p:spPr>
        <p:txBody>
          <a:bodyPr/>
          <a:lstStyle/>
          <a:p>
            <a:pPr eaLnBrk="1" hangingPunct="1">
              <a:lnSpc>
                <a:spcPts val="3600"/>
              </a:lnSpc>
              <a:spcBef>
                <a:spcPts val="0"/>
              </a:spcBef>
            </a:pPr>
            <a:r>
              <a:rPr lang="zh-CN" altLang="en-US" sz="2400" dirty="0"/>
              <a:t>社会工程学：是一种让人们顺从你的意愿、满足你的欲望的一门艺术与学问，并不直接运用技术手段，而是一种利用人性的弱点、结合心理学知识，通过对人性的理解和人的心理的了解来获得目标系统敏感信息的技术。简单来说，就是欺骗人们去获得本来无法访问的信息。</a:t>
            </a:r>
          </a:p>
          <a:p>
            <a:pPr lvl="1" eaLnBrk="1" hangingPunct="1">
              <a:lnSpc>
                <a:spcPts val="3600"/>
              </a:lnSpc>
              <a:spcBef>
                <a:spcPts val="0"/>
              </a:spcBef>
            </a:pPr>
            <a:r>
              <a:rPr lang="zh-CN" altLang="en-US" sz="2000" dirty="0"/>
              <a:t>在多数的公司里，如果得到信任，就会被允许拥有访问这个公司信息的特权，如雇员、合同方。</a:t>
            </a:r>
          </a:p>
          <a:p>
            <a:pPr lvl="1" eaLnBrk="1" hangingPunct="1">
              <a:lnSpc>
                <a:spcPts val="3600"/>
              </a:lnSpc>
              <a:spcBef>
                <a:spcPts val="0"/>
              </a:spcBef>
            </a:pPr>
            <a:r>
              <a:rPr lang="zh-CN" altLang="en-US" sz="2000" dirty="0"/>
              <a:t>如果攻击者能通过一些方式得到系统可用的访问账号和口令，或使公司内部的某个人确信他是被信任的实体，他就很可能获得系统的访问权限。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7654">
                                            <p:txEl>
                                              <p:pRg st="0" end="0"/>
                                            </p:txEl>
                                          </p:spTgt>
                                        </p:tgtEl>
                                        <p:attrNameLst>
                                          <p:attrName>style.visibility</p:attrName>
                                        </p:attrNameLst>
                                      </p:cBhvr>
                                      <p:to>
                                        <p:strVal val="visible"/>
                                      </p:to>
                                    </p:set>
                                    <p:anim calcmode="lin" valueType="num">
                                      <p:cBhvr>
                                        <p:cTn id="7" dur="1000" fill="hold"/>
                                        <p:tgtEl>
                                          <p:spTgt spid="27654">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765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765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7654">
                                            <p:txEl>
                                              <p:pRg st="1" end="1"/>
                                            </p:txEl>
                                          </p:spTgt>
                                        </p:tgtEl>
                                        <p:attrNameLst>
                                          <p:attrName>style.visibility</p:attrName>
                                        </p:attrNameLst>
                                      </p:cBhvr>
                                      <p:to>
                                        <p:strVal val="visible"/>
                                      </p:to>
                                    </p:set>
                                    <p:anim calcmode="lin" valueType="num">
                                      <p:cBhvr>
                                        <p:cTn id="14" dur="1000" fill="hold"/>
                                        <p:tgtEl>
                                          <p:spTgt spid="27654">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7654">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7654">
                                            <p:txEl>
                                              <p:pRg st="1" end="1"/>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7654">
                                            <p:txEl>
                                              <p:pRg st="2" end="2"/>
                                            </p:txEl>
                                          </p:spTgt>
                                        </p:tgtEl>
                                        <p:attrNameLst>
                                          <p:attrName>style.visibility</p:attrName>
                                        </p:attrNameLst>
                                      </p:cBhvr>
                                      <p:to>
                                        <p:strVal val="visible"/>
                                      </p:to>
                                    </p:set>
                                    <p:anim calcmode="lin" valueType="num">
                                      <p:cBhvr>
                                        <p:cTn id="19" dur="1000" fill="hold"/>
                                        <p:tgtEl>
                                          <p:spTgt spid="27654">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7654">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76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74406" y="1101725"/>
            <a:ext cx="7772400" cy="4114800"/>
          </a:xfrm>
        </p:spPr>
        <p:txBody>
          <a:bodyPr/>
          <a:lstStyle/>
          <a:p>
            <a:r>
              <a:rPr lang="zh-CN" altLang="en-US" sz="2400" dirty="0" smtClean="0"/>
              <a:t>三种身份认证方式：</a:t>
            </a:r>
            <a:endParaRPr lang="en-US" altLang="zh-CN" sz="2400" dirty="0" smtClean="0"/>
          </a:p>
          <a:p>
            <a:pPr lvl="1"/>
            <a:r>
              <a:rPr lang="zh-CN" altLang="en-US" sz="2400" dirty="0" smtClean="0"/>
              <a:t>口令认证：用户名</a:t>
            </a:r>
            <a:r>
              <a:rPr lang="en-US" altLang="zh-CN" sz="2400" dirty="0" smtClean="0"/>
              <a:t>+</a:t>
            </a:r>
            <a:r>
              <a:rPr lang="zh-CN" altLang="en-US" sz="2400" dirty="0" smtClean="0"/>
              <a:t>口令</a:t>
            </a:r>
            <a:endParaRPr lang="en-US" altLang="zh-CN" sz="2400" dirty="0" smtClean="0"/>
          </a:p>
          <a:p>
            <a:pPr lvl="1"/>
            <a:r>
              <a:rPr lang="zh-CN" altLang="en-US" sz="2400" dirty="0" smtClean="0"/>
              <a:t>令牌认证</a:t>
            </a:r>
            <a:endParaRPr lang="en-US" altLang="zh-CN" sz="2400" dirty="0" smtClean="0"/>
          </a:p>
          <a:p>
            <a:pPr lvl="2"/>
            <a:r>
              <a:rPr lang="zh-CN" altLang="en-US" dirty="0" smtClean="0"/>
              <a:t>记忆卡令牌：  卡</a:t>
            </a:r>
            <a:r>
              <a:rPr lang="en-US" altLang="zh-CN" dirty="0" smtClean="0"/>
              <a:t>+PIN(</a:t>
            </a:r>
            <a:r>
              <a:rPr lang="zh-CN" altLang="en-US" dirty="0" smtClean="0"/>
              <a:t>个人识别数）</a:t>
            </a:r>
            <a:endParaRPr lang="en-US" altLang="zh-CN" dirty="0" smtClean="0"/>
          </a:p>
          <a:p>
            <a:pPr lvl="2"/>
            <a:r>
              <a:rPr lang="zh-CN" altLang="en-US" dirty="0" smtClean="0"/>
              <a:t>智能卡令牌：嵌入了微处理芯片和存储器，可选择静态、动态口令和挑战</a:t>
            </a:r>
            <a:r>
              <a:rPr lang="en-US" altLang="zh-CN" dirty="0" smtClean="0"/>
              <a:t>-</a:t>
            </a:r>
            <a:r>
              <a:rPr lang="zh-CN" altLang="en-US" dirty="0" smtClean="0"/>
              <a:t>应答三种协议</a:t>
            </a:r>
            <a:endParaRPr lang="en-US" altLang="zh-CN" dirty="0" smtClean="0"/>
          </a:p>
          <a:p>
            <a:pPr lvl="1"/>
            <a:r>
              <a:rPr lang="zh-CN" altLang="en-US" sz="2400" dirty="0" smtClean="0"/>
              <a:t>生物认证：生物特征</a:t>
            </a:r>
            <a:endParaRPr lang="en-US" altLang="zh-CN" sz="2400" dirty="0" smtClean="0"/>
          </a:p>
          <a:p>
            <a:pPr lvl="2"/>
            <a:r>
              <a:rPr lang="zh-CN" altLang="en-US" dirty="0" smtClean="0"/>
              <a:t>指纹认证（</a:t>
            </a:r>
            <a:r>
              <a:rPr lang="en-US" altLang="zh-CN" dirty="0" smtClean="0"/>
              <a:t>40</a:t>
            </a:r>
            <a:r>
              <a:rPr lang="zh-CN" altLang="en-US" dirty="0" smtClean="0"/>
              <a:t>个特征点）</a:t>
            </a:r>
            <a:endParaRPr lang="en-US" altLang="zh-CN" dirty="0" smtClean="0"/>
          </a:p>
          <a:p>
            <a:pPr lvl="2"/>
            <a:r>
              <a:rPr lang="zh-CN" altLang="en-US" dirty="0"/>
              <a:t>人</a:t>
            </a:r>
            <a:r>
              <a:rPr lang="zh-CN" altLang="en-US" dirty="0" smtClean="0"/>
              <a:t>像认证</a:t>
            </a:r>
            <a:endParaRPr lang="en-US" altLang="zh-CN" dirty="0" smtClean="0"/>
          </a:p>
          <a:p>
            <a:pPr lvl="2"/>
            <a:r>
              <a:rPr lang="zh-CN" altLang="en-US" dirty="0" smtClean="0"/>
              <a:t>姿势（主要是手势）认证</a:t>
            </a:r>
            <a:endParaRPr lang="en-US" altLang="zh-CN" dirty="0" smtClean="0"/>
          </a:p>
          <a:p>
            <a:pPr lvl="2"/>
            <a:r>
              <a:rPr lang="zh-CN" altLang="en-US" dirty="0" smtClean="0"/>
              <a:t>声音</a:t>
            </a:r>
            <a:endParaRPr lang="en-US" altLang="zh-CN" dirty="0" smtClean="0"/>
          </a:p>
          <a:p>
            <a:pPr lvl="2"/>
            <a:r>
              <a:rPr lang="zh-CN" altLang="en-US" dirty="0" smtClean="0"/>
              <a:t>视网膜认证（</a:t>
            </a:r>
            <a:r>
              <a:rPr lang="en-US" altLang="zh-CN" dirty="0" smtClean="0"/>
              <a:t>400</a:t>
            </a:r>
            <a:r>
              <a:rPr lang="zh-CN" altLang="en-US" dirty="0" smtClean="0"/>
              <a:t>特征）</a:t>
            </a:r>
            <a:endParaRPr lang="en-US" altLang="zh-CN" dirty="0" smtClean="0"/>
          </a:p>
          <a:p>
            <a:pPr marL="914400" lvl="2" indent="0">
              <a:buNone/>
            </a:pPr>
            <a:endParaRPr lang="en-US" altLang="zh-CN" dirty="0" smtClean="0"/>
          </a:p>
          <a:p>
            <a:pPr marL="0" indent="0">
              <a:buNone/>
            </a:pPr>
            <a:endParaRPr lang="zh-CN" altLang="en-US" dirty="0"/>
          </a:p>
        </p:txBody>
      </p:sp>
      <p:sp>
        <p:nvSpPr>
          <p:cNvPr id="3" name="标题 2"/>
          <p:cNvSpPr>
            <a:spLocks noGrp="1"/>
          </p:cNvSpPr>
          <p:nvPr>
            <p:ph type="title"/>
          </p:nvPr>
        </p:nvSpPr>
        <p:spPr/>
        <p:txBody>
          <a:bodyPr/>
          <a:lstStyle/>
          <a:p>
            <a:r>
              <a:rPr lang="zh-CN" altLang="en-US" dirty="0" smtClean="0"/>
              <a:t>身份认证</a:t>
            </a:r>
            <a:r>
              <a:rPr lang="zh-CN" altLang="en-US" dirty="0"/>
              <a:t>方式</a:t>
            </a:r>
          </a:p>
        </p:txBody>
      </p:sp>
    </p:spTree>
    <p:extLst>
      <p:ext uri="{BB962C8B-B14F-4D97-AF65-F5344CB8AC3E}">
        <p14:creationId xmlns:p14="http://schemas.microsoft.com/office/powerpoint/2010/main" val="2385593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zh-CN" altLang="en-US"/>
              <a:t>社会工程学</a:t>
            </a:r>
            <a:r>
              <a:rPr lang="en-US" altLang="zh-CN"/>
              <a:t>(2)</a:t>
            </a:r>
          </a:p>
        </p:txBody>
      </p:sp>
      <p:sp>
        <p:nvSpPr>
          <p:cNvPr id="182275" name="Rectangle 3"/>
          <p:cNvSpPr>
            <a:spLocks noGrp="1" noChangeArrowheads="1"/>
          </p:cNvSpPr>
          <p:nvPr>
            <p:ph type="body" idx="1"/>
          </p:nvPr>
        </p:nvSpPr>
        <p:spPr>
          <a:xfrm>
            <a:off x="557213" y="1362075"/>
            <a:ext cx="8001000" cy="4484688"/>
          </a:xfrm>
        </p:spPr>
        <p:txBody>
          <a:bodyPr/>
          <a:lstStyle/>
          <a:p>
            <a:pPr>
              <a:lnSpc>
                <a:spcPts val="2300"/>
              </a:lnSpc>
              <a:spcBef>
                <a:spcPts val="0"/>
              </a:spcBef>
            </a:pPr>
            <a:r>
              <a:rPr lang="zh-CN" altLang="en-US" sz="1900" dirty="0"/>
              <a:t>攻击者：喂，我是大为。我在技术支持中心工作，现在我要对你的系统进行例行维护。</a:t>
            </a:r>
          </a:p>
          <a:p>
            <a:pPr>
              <a:lnSpc>
                <a:spcPts val="2300"/>
              </a:lnSpc>
              <a:spcBef>
                <a:spcPts val="0"/>
              </a:spcBef>
            </a:pPr>
            <a:r>
              <a:rPr lang="zh-CN" altLang="en-US" sz="1900" dirty="0"/>
              <a:t>受骗者：是吗？我从来没有听说支持中心要对我们的系统进行例行维护。</a:t>
            </a:r>
          </a:p>
          <a:p>
            <a:pPr>
              <a:lnSpc>
                <a:spcPts val="2300"/>
              </a:lnSpc>
              <a:spcBef>
                <a:spcPts val="0"/>
              </a:spcBef>
            </a:pPr>
            <a:r>
              <a:rPr lang="zh-CN" altLang="en-US" sz="1900" dirty="0"/>
              <a:t>攻击者：嗯，是这样，上个季度我们才开始做这个工作。我们正在为所有远程用户做例行维护。我刚刚做完北区的所有计算机的维护。实际上，绝大多数用户都说，经过这次维护之后，他们的计算机的速度明显加快了。</a:t>
            </a:r>
          </a:p>
          <a:p>
            <a:pPr>
              <a:lnSpc>
                <a:spcPts val="2300"/>
              </a:lnSpc>
              <a:spcBef>
                <a:spcPts val="0"/>
              </a:spcBef>
            </a:pPr>
            <a:r>
              <a:rPr lang="zh-CN" altLang="en-US" sz="1900" dirty="0"/>
              <a:t>受骗者：是吗？那好，如果其它人的机器速度都加快了，那么我也这样做一下。现在我需要做些什么？</a:t>
            </a:r>
          </a:p>
          <a:p>
            <a:pPr>
              <a:lnSpc>
                <a:spcPts val="2300"/>
              </a:lnSpc>
              <a:spcBef>
                <a:spcPts val="0"/>
              </a:spcBef>
            </a:pPr>
            <a:r>
              <a:rPr lang="zh-CN" altLang="en-US" sz="1900" dirty="0"/>
              <a:t>攻击者：嗯，你不需要做什么。我可以远程地把一切都为你做好，但为了能够这样做，我需要知道你的</a:t>
            </a:r>
            <a:r>
              <a:rPr lang="en-US" altLang="zh-CN" sz="1900" dirty="0"/>
              <a:t>VPN</a:t>
            </a:r>
            <a:r>
              <a:rPr lang="zh-CN" altLang="en-US" sz="1900" dirty="0"/>
              <a:t>用户名和口令。</a:t>
            </a:r>
          </a:p>
          <a:p>
            <a:pPr>
              <a:lnSpc>
                <a:spcPts val="2300"/>
              </a:lnSpc>
              <a:spcBef>
                <a:spcPts val="0"/>
              </a:spcBef>
            </a:pPr>
            <a:r>
              <a:rPr lang="zh-CN" altLang="en-US" sz="1900" dirty="0"/>
              <a:t>受骗者：你真的能够远程地做好这一切？真是太好了。嗯，我的用户名是</a:t>
            </a:r>
            <a:r>
              <a:rPr lang="en-US" altLang="zh-CN" sz="1900" dirty="0" err="1"/>
              <a:t>abc</a:t>
            </a:r>
            <a:r>
              <a:rPr lang="zh-CN" altLang="en-US" sz="1900" dirty="0"/>
              <a:t>，口令是</a:t>
            </a:r>
            <a:r>
              <a:rPr lang="en-US" altLang="zh-CN" sz="1900" dirty="0" err="1"/>
              <a:t>chaodong</a:t>
            </a:r>
            <a:r>
              <a:rPr lang="zh-CN" altLang="en-US" sz="1900" dirty="0"/>
              <a:t>。</a:t>
            </a:r>
          </a:p>
          <a:p>
            <a:pPr>
              <a:lnSpc>
                <a:spcPts val="2300"/>
              </a:lnSpc>
              <a:spcBef>
                <a:spcPts val="0"/>
              </a:spcBef>
            </a:pPr>
            <a:r>
              <a:rPr lang="zh-CN" altLang="en-US" sz="1900" dirty="0"/>
              <a:t>攻击者：太好了。谢谢你的协助。我将以</a:t>
            </a:r>
            <a:r>
              <a:rPr lang="en-US" altLang="zh-CN" sz="1900" dirty="0"/>
              <a:t>VPN</a:t>
            </a:r>
            <a:r>
              <a:rPr lang="zh-CN" altLang="en-US" sz="1900" dirty="0"/>
              <a:t>方式登录到你的计算机，并进行例行维护。这只需要几分钟的时间。</a:t>
            </a:r>
          </a:p>
        </p:txBody>
      </p:sp>
      <p:grpSp>
        <p:nvGrpSpPr>
          <p:cNvPr id="2" name="Group 8"/>
          <p:cNvGrpSpPr/>
          <p:nvPr/>
        </p:nvGrpSpPr>
        <p:grpSpPr bwMode="auto">
          <a:xfrm>
            <a:off x="1571625" y="5157788"/>
            <a:ext cx="6673850" cy="1223962"/>
            <a:chOff x="990" y="3249"/>
            <a:chExt cx="4204" cy="771"/>
          </a:xfrm>
        </p:grpSpPr>
        <p:sp>
          <p:nvSpPr>
            <p:cNvPr id="28677" name="Line 4"/>
            <p:cNvSpPr>
              <a:spLocks noChangeShapeType="1"/>
            </p:cNvSpPr>
            <p:nvPr/>
          </p:nvSpPr>
          <p:spPr bwMode="auto">
            <a:xfrm>
              <a:off x="990" y="3436"/>
              <a:ext cx="1724" cy="0"/>
            </a:xfrm>
            <a:prstGeom prst="line">
              <a:avLst/>
            </a:prstGeom>
            <a:noFill/>
            <a:ln w="28575">
              <a:solidFill>
                <a:srgbClr val="FF0000"/>
              </a:solidFill>
              <a:round/>
              <a:headEnd type="none" w="sm" len="sm"/>
              <a:tailEnd type="none" w="sm" len="sm"/>
            </a:ln>
            <a:effectLst/>
          </p:spPr>
          <p:txBody>
            <a:bodyPr/>
            <a:lstStyle/>
            <a:p>
              <a:endParaRPr lang="zh-CN" altLang="en-US"/>
            </a:p>
          </p:txBody>
        </p:sp>
        <p:sp>
          <p:nvSpPr>
            <p:cNvPr id="28678" name="Oval 6"/>
            <p:cNvSpPr>
              <a:spLocks noChangeArrowheads="1"/>
            </p:cNvSpPr>
            <p:nvPr/>
          </p:nvSpPr>
          <p:spPr bwMode="auto">
            <a:xfrm>
              <a:off x="3742" y="3249"/>
              <a:ext cx="1452" cy="771"/>
            </a:xfrm>
            <a:prstGeom prst="ellipse">
              <a:avLst/>
            </a:prstGeom>
            <a:solidFill>
              <a:schemeClr val="bg1">
                <a:lumMod val="85000"/>
              </a:schemeClr>
            </a:solidFill>
            <a:ln w="12700">
              <a:solidFill>
                <a:srgbClr val="FF0000"/>
              </a:solidFill>
              <a:round/>
              <a:headEnd type="none" w="sm" len="sm"/>
              <a:tailEnd type="none" w="sm" len="sm"/>
            </a:ln>
            <a:effectLst/>
          </p:spPr>
          <p:txBody>
            <a:bodyPr wrap="none" anchor="ctr"/>
            <a:lstStyle/>
            <a:p>
              <a:pPr algn="ctr"/>
              <a:r>
                <a:rPr lang="zh-CN" altLang="en-US" dirty="0">
                  <a:solidFill>
                    <a:srgbClr val="FF0000"/>
                  </a:solidFill>
                </a:rPr>
                <a:t>至此，我们得到</a:t>
              </a:r>
            </a:p>
            <a:p>
              <a:pPr algn="ctr"/>
              <a:r>
                <a:rPr lang="zh-CN" altLang="en-US" dirty="0">
                  <a:solidFill>
                    <a:srgbClr val="FF0000"/>
                  </a:solidFill>
                </a:rPr>
                <a:t>了用户名和密码</a:t>
              </a:r>
            </a:p>
          </p:txBody>
        </p:sp>
        <p:sp>
          <p:nvSpPr>
            <p:cNvPr id="28679" name="Line 7"/>
            <p:cNvSpPr>
              <a:spLocks noChangeShapeType="1"/>
            </p:cNvSpPr>
            <p:nvPr/>
          </p:nvSpPr>
          <p:spPr bwMode="auto">
            <a:xfrm>
              <a:off x="1716" y="3463"/>
              <a:ext cx="1950" cy="227"/>
            </a:xfrm>
            <a:prstGeom prst="line">
              <a:avLst/>
            </a:prstGeom>
            <a:noFill/>
            <a:ln w="12700">
              <a:solidFill>
                <a:srgbClr val="FF0000"/>
              </a:solidFill>
              <a:round/>
              <a:headEnd type="none" w="sm" len="sm"/>
              <a:tailEnd type="triangle" w="sm" len="sm"/>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2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22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22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22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22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lstStyle/>
          <a:p>
            <a:pPr eaLnBrk="1" hangingPunct="1"/>
            <a:r>
              <a:rPr lang="zh-CN" altLang="en-US"/>
              <a:t>偷窥</a:t>
            </a:r>
          </a:p>
        </p:txBody>
      </p:sp>
      <p:sp>
        <p:nvSpPr>
          <p:cNvPr id="29702" name="Rectangle 3"/>
          <p:cNvSpPr>
            <a:spLocks noGrp="1" noChangeArrowheads="1"/>
          </p:cNvSpPr>
          <p:nvPr>
            <p:ph type="body" idx="1"/>
          </p:nvPr>
        </p:nvSpPr>
        <p:spPr>
          <a:xfrm>
            <a:off x="430213" y="1317625"/>
            <a:ext cx="8064500" cy="4949825"/>
          </a:xfrm>
        </p:spPr>
        <p:txBody>
          <a:bodyPr/>
          <a:lstStyle/>
          <a:p>
            <a:pPr eaLnBrk="1" hangingPunct="1">
              <a:lnSpc>
                <a:spcPts val="3000"/>
              </a:lnSpc>
              <a:spcBef>
                <a:spcPts val="0"/>
              </a:spcBef>
            </a:pPr>
            <a:r>
              <a:rPr lang="zh-CN" altLang="en-US" sz="2100" dirty="0"/>
              <a:t>得到口令的另一个简单而又可行的方法就是</a:t>
            </a:r>
            <a:r>
              <a:rPr lang="zh-CN" altLang="en-US" sz="2100" dirty="0">
                <a:solidFill>
                  <a:srgbClr val="FF0000"/>
                </a:solidFill>
              </a:rPr>
              <a:t>观察别人敲口令</a:t>
            </a:r>
            <a:r>
              <a:rPr lang="zh-CN" altLang="en-US" sz="2100" dirty="0"/>
              <a:t>，这种办法就叫</a:t>
            </a:r>
            <a:r>
              <a:rPr lang="zh-CN" altLang="en-US" sz="2100" dirty="0">
                <a:solidFill>
                  <a:srgbClr val="FF0000"/>
                </a:solidFill>
              </a:rPr>
              <a:t>偷窥</a:t>
            </a:r>
            <a:r>
              <a:rPr lang="zh-CN" altLang="en-US" sz="2100" dirty="0"/>
              <a:t>。在开放的三维空间，这一点并不难。 </a:t>
            </a:r>
          </a:p>
          <a:p>
            <a:pPr eaLnBrk="1" hangingPunct="1">
              <a:lnSpc>
                <a:spcPts val="3000"/>
              </a:lnSpc>
              <a:spcBef>
                <a:spcPts val="0"/>
              </a:spcBef>
            </a:pPr>
            <a:r>
              <a:rPr lang="zh-CN" altLang="en-US" sz="2100" dirty="0"/>
              <a:t>有人曾经做过一个</a:t>
            </a:r>
            <a:r>
              <a:rPr lang="zh-CN" altLang="en-US" sz="2100" dirty="0">
                <a:latin typeface="Arial" panose="020B0604020202020204" pitchFamily="34" charset="0"/>
              </a:rPr>
              <a:t>“</a:t>
            </a:r>
            <a:r>
              <a:rPr lang="zh-CN" altLang="en-US" sz="2100" dirty="0"/>
              <a:t>偷窥</a:t>
            </a:r>
            <a:r>
              <a:rPr lang="zh-CN" altLang="en-US" sz="2100" dirty="0">
                <a:latin typeface="Arial" panose="020B0604020202020204" pitchFamily="34" charset="0"/>
              </a:rPr>
              <a:t>”</a:t>
            </a:r>
            <a:r>
              <a:rPr lang="zh-CN" altLang="en-US" sz="2100" dirty="0"/>
              <a:t>的实验：在一个纽约的冬天，他在一个公司后门的入口处停下汽车，当他从汽车里出来的时候身穿长大衣，提着一个似乎很重的箱子，跟在一个正要进入大楼的人的身后。询问那个人是否可以帮他把大门打开，而那个人也照做了，而且并没有询问他是否有徽章，第一步成功，成功地进入了建筑楼内；然后他找到了管理员的工作间，因为他想得到管理员的权限，通过桌子上的一份文件，他得到了管理员的名字，当管理员进来以后，他谎称他们公司正在做一个测试，给管理员电子邮件，想知道他是否有收到。当管理员登陆系统的过程中，他就站在管理员的身后，并成功地偷窥到了管理员的口令，也就偷窥到了系统的管理员权限。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p:txBody>
          <a:bodyPr/>
          <a:lstStyle/>
          <a:p>
            <a:pPr eaLnBrk="1" hangingPunct="1"/>
            <a:r>
              <a:rPr lang="zh-CN" altLang="en-US"/>
              <a:t>搜索垃圾箱</a:t>
            </a:r>
          </a:p>
        </p:txBody>
      </p:sp>
      <p:sp>
        <p:nvSpPr>
          <p:cNvPr id="30726" name="Rectangle 3"/>
          <p:cNvSpPr>
            <a:spLocks noGrp="1" noChangeArrowheads="1"/>
          </p:cNvSpPr>
          <p:nvPr>
            <p:ph type="body" idx="1"/>
          </p:nvPr>
        </p:nvSpPr>
        <p:spPr>
          <a:xfrm>
            <a:off x="620713" y="1373188"/>
            <a:ext cx="7772400" cy="4722812"/>
          </a:xfrm>
        </p:spPr>
        <p:txBody>
          <a:bodyPr/>
          <a:lstStyle/>
          <a:p>
            <a:pPr eaLnBrk="1" hangingPunct="1">
              <a:lnSpc>
                <a:spcPct val="150000"/>
              </a:lnSpc>
              <a:spcBef>
                <a:spcPts val="0"/>
              </a:spcBef>
            </a:pPr>
            <a:r>
              <a:rPr lang="zh-CN" altLang="en-US" sz="2800" dirty="0"/>
              <a:t>有许多的人在丢弃垃圾的时候甚至不把电子邮件、文档、计划和口令撕成两半就丢弃了，更别说粉碎后再丢弃。</a:t>
            </a:r>
          </a:p>
          <a:p>
            <a:pPr eaLnBrk="1" hangingPunct="1">
              <a:lnSpc>
                <a:spcPct val="150000"/>
              </a:lnSpc>
              <a:spcBef>
                <a:spcPts val="0"/>
              </a:spcBef>
            </a:pPr>
            <a:r>
              <a:rPr lang="zh-CN" altLang="en-US" sz="2800" dirty="0"/>
              <a:t>而且许多公司的垃圾都是丢到一个垃圾箱里，大多数清洁工都是在晚上打扫办公室，如果凌晨</a:t>
            </a:r>
            <a:r>
              <a:rPr lang="en-US" altLang="zh-CN" sz="2800" dirty="0"/>
              <a:t>2</a:t>
            </a:r>
            <a:r>
              <a:rPr lang="zh-CN" altLang="en-US" sz="2800" dirty="0"/>
              <a:t>点到一些垃圾箱去找找，会很容易就找出一些相当有用的资料。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p:txBody>
          <a:bodyPr/>
          <a:lstStyle/>
          <a:p>
            <a:pPr eaLnBrk="1" hangingPunct="1"/>
            <a:r>
              <a:rPr lang="zh-CN" altLang="en-US"/>
              <a:t>口令蠕虫</a:t>
            </a:r>
          </a:p>
        </p:txBody>
      </p:sp>
      <p:sp>
        <p:nvSpPr>
          <p:cNvPr id="31750" name="Rectangle 3"/>
          <p:cNvSpPr>
            <a:spLocks noGrp="1" noChangeArrowheads="1"/>
          </p:cNvSpPr>
          <p:nvPr>
            <p:ph type="body" idx="1"/>
          </p:nvPr>
        </p:nvSpPr>
        <p:spPr>
          <a:xfrm>
            <a:off x="503238" y="1597025"/>
            <a:ext cx="7848600" cy="4527550"/>
          </a:xfrm>
        </p:spPr>
        <p:txBody>
          <a:bodyPr/>
          <a:lstStyle/>
          <a:p>
            <a:pPr eaLnBrk="1" hangingPunct="1">
              <a:lnSpc>
                <a:spcPct val="100000"/>
              </a:lnSpc>
              <a:spcBef>
                <a:spcPts val="0"/>
              </a:spcBef>
            </a:pPr>
            <a:r>
              <a:rPr lang="zh-CN" altLang="en-US" sz="2600" dirty="0" smtClean="0"/>
              <a:t>口令攻击和蠕虫结合在一起。</a:t>
            </a:r>
            <a:endParaRPr lang="en-US" altLang="zh-CN" sz="2600" dirty="0" smtClean="0"/>
          </a:p>
          <a:p>
            <a:pPr eaLnBrk="1" hangingPunct="1">
              <a:lnSpc>
                <a:spcPct val="100000"/>
              </a:lnSpc>
              <a:spcBef>
                <a:spcPts val="0"/>
              </a:spcBef>
            </a:pPr>
            <a:r>
              <a:rPr lang="en-US" altLang="zh-CN" sz="2600" dirty="0" smtClean="0"/>
              <a:t>2003</a:t>
            </a:r>
            <a:r>
              <a:rPr lang="zh-CN" altLang="en-US" sz="2600" dirty="0"/>
              <a:t>年，</a:t>
            </a:r>
            <a:r>
              <a:rPr lang="zh-CN" altLang="en-US" sz="2600" dirty="0">
                <a:latin typeface="Arial" panose="020B0604020202020204" pitchFamily="34" charset="0"/>
              </a:rPr>
              <a:t>“</a:t>
            </a:r>
            <a:r>
              <a:rPr lang="zh-CN" altLang="en-US" sz="2600" dirty="0"/>
              <a:t>口令蠕虫</a:t>
            </a:r>
            <a:r>
              <a:rPr lang="zh-CN" altLang="en-US" sz="2600" dirty="0">
                <a:latin typeface="Arial" panose="020B0604020202020204" pitchFamily="34" charset="0"/>
              </a:rPr>
              <a:t>”</a:t>
            </a:r>
            <a:r>
              <a:rPr lang="zh-CN" altLang="en-US" sz="2600" dirty="0"/>
              <a:t>突袭我国互联网，它通过一个名为</a:t>
            </a:r>
            <a:r>
              <a:rPr lang="en-US" altLang="zh-CN" sz="2600" dirty="0"/>
              <a:t>dvldr32.exe</a:t>
            </a:r>
            <a:r>
              <a:rPr lang="zh-CN" altLang="en-US" sz="2600" dirty="0"/>
              <a:t>的可执行程序，实施发包进行网络感染操作。数以万计的国内服务器被感染并自动与境外服务器进行连接</a:t>
            </a:r>
            <a:r>
              <a:rPr lang="zh-CN" altLang="en-US" sz="2600" dirty="0" smtClean="0"/>
              <a:t>。</a:t>
            </a:r>
            <a:endParaRPr lang="en-US" altLang="zh-CN" sz="2600" dirty="0" smtClean="0"/>
          </a:p>
          <a:p>
            <a:pPr eaLnBrk="1" hangingPunct="1">
              <a:lnSpc>
                <a:spcPct val="100000"/>
              </a:lnSpc>
              <a:spcBef>
                <a:spcPts val="0"/>
              </a:spcBef>
            </a:pPr>
            <a:r>
              <a:rPr lang="zh-CN" altLang="en-US" sz="2600" dirty="0" smtClean="0"/>
              <a:t>该</a:t>
            </a:r>
            <a:r>
              <a:rPr lang="zh-CN" altLang="en-US" sz="2600" dirty="0">
                <a:latin typeface="Arial" panose="020B0604020202020204" pitchFamily="34" charset="0"/>
              </a:rPr>
              <a:t>“</a:t>
            </a:r>
            <a:r>
              <a:rPr lang="zh-CN" altLang="en-US" sz="2600" dirty="0"/>
              <a:t>口令蠕虫</a:t>
            </a:r>
            <a:r>
              <a:rPr lang="zh-CN" altLang="en-US" sz="2600" dirty="0">
                <a:latin typeface="Arial" panose="020B0604020202020204" pitchFamily="34" charset="0"/>
              </a:rPr>
              <a:t>”的</a:t>
            </a:r>
            <a:r>
              <a:rPr lang="zh-CN" altLang="en-US" sz="2600" dirty="0"/>
              <a:t>特点如下：</a:t>
            </a:r>
          </a:p>
          <a:p>
            <a:pPr lvl="1" eaLnBrk="1" hangingPunct="1">
              <a:lnSpc>
                <a:spcPct val="100000"/>
              </a:lnSpc>
              <a:spcBef>
                <a:spcPts val="0"/>
              </a:spcBef>
            </a:pPr>
            <a:r>
              <a:rPr lang="zh-CN" altLang="en-US" sz="2200" dirty="0"/>
              <a:t>自带一份口令字典，对网上主机超级用户口令进行基于字典的猜测。</a:t>
            </a:r>
          </a:p>
          <a:p>
            <a:pPr lvl="1" eaLnBrk="1" hangingPunct="1">
              <a:lnSpc>
                <a:spcPct val="100000"/>
              </a:lnSpc>
              <a:spcBef>
                <a:spcPts val="0"/>
              </a:spcBef>
            </a:pPr>
            <a:r>
              <a:rPr lang="zh-CN" altLang="en-US" sz="2200" dirty="0"/>
              <a:t>一旦猜测口令成功，该蠕虫植入</a:t>
            </a:r>
            <a:r>
              <a:rPr lang="en-US" altLang="zh-CN" sz="2200" dirty="0"/>
              <a:t>7</a:t>
            </a:r>
            <a:r>
              <a:rPr lang="zh-CN" altLang="en-US" sz="2200" dirty="0"/>
              <a:t>个与远程控制和传染相关的程序，立即主动向国外的几个特定服务器联系，并可被远程控制。</a:t>
            </a:r>
          </a:p>
          <a:p>
            <a:pPr lvl="1" eaLnBrk="1" hangingPunct="1">
              <a:lnSpc>
                <a:spcPct val="100000"/>
              </a:lnSpc>
              <a:spcBef>
                <a:spcPts val="0"/>
              </a:spcBef>
            </a:pPr>
            <a:r>
              <a:rPr lang="zh-CN" altLang="en-US" sz="2200" dirty="0"/>
              <a:t>可以实现大规模的自动化口令攻击，扫描流量极大，容易造成网络严重拥塞。 </a:t>
            </a:r>
          </a:p>
        </p:txBody>
      </p:sp>
      <p:pic>
        <p:nvPicPr>
          <p:cNvPr id="210949" name="Picture 5"/>
          <p:cNvPicPr>
            <a:picLocks noChangeAspect="1" noChangeArrowheads="1"/>
          </p:cNvPicPr>
          <p:nvPr/>
        </p:nvPicPr>
        <p:blipFill>
          <a:blip r:embed="rId3" cstate="print"/>
          <a:srcRect/>
          <a:stretch>
            <a:fillRect/>
          </a:stretch>
        </p:blipFill>
        <p:spPr bwMode="auto">
          <a:xfrm>
            <a:off x="7596188" y="144463"/>
            <a:ext cx="1331912" cy="1368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nodeType="withEffect">
                                  <p:stCondLst>
                                    <p:cond delay="0"/>
                                  </p:stCondLst>
                                  <p:childTnLst>
                                    <p:set>
                                      <p:cBhvr>
                                        <p:cTn id="6" dur="1" fill="hold">
                                          <p:stCondLst>
                                            <p:cond delay="0"/>
                                          </p:stCondLst>
                                        </p:cTn>
                                        <p:tgtEl>
                                          <p:spTgt spid="210949"/>
                                        </p:tgtEl>
                                        <p:attrNameLst>
                                          <p:attrName>style.visibility</p:attrName>
                                        </p:attrNameLst>
                                      </p:cBhvr>
                                      <p:to>
                                        <p:strVal val="visible"/>
                                      </p:to>
                                    </p:set>
                                    <p:animEffect transition="in" filter="fade">
                                      <p:cBhvr>
                                        <p:cTn id="7" dur="770" decel="100000"/>
                                        <p:tgtEl>
                                          <p:spTgt spid="210949"/>
                                        </p:tgtEl>
                                      </p:cBhvr>
                                    </p:animEffect>
                                    <p:animScale>
                                      <p:cBhvr>
                                        <p:cTn id="8" dur="770" decel="100000"/>
                                        <p:tgtEl>
                                          <p:spTgt spid="210949"/>
                                        </p:tgtEl>
                                      </p:cBhvr>
                                      <p:from x="10000" y="10000"/>
                                      <p:to x="200000" y="450000"/>
                                    </p:animScale>
                                    <p:animScale>
                                      <p:cBhvr>
                                        <p:cTn id="9" dur="1230" accel="100000" fill="hold">
                                          <p:stCondLst>
                                            <p:cond delay="770"/>
                                          </p:stCondLst>
                                        </p:cTn>
                                        <p:tgtEl>
                                          <p:spTgt spid="210949"/>
                                        </p:tgtEl>
                                      </p:cBhvr>
                                      <p:from x="200000" y="450000"/>
                                      <p:to x="100000" y="100000"/>
                                    </p:animScale>
                                    <p:set>
                                      <p:cBhvr>
                                        <p:cTn id="10" dur="770" fill="hold"/>
                                        <p:tgtEl>
                                          <p:spTgt spid="210949"/>
                                        </p:tgtEl>
                                        <p:attrNameLst>
                                          <p:attrName>ppt_x</p:attrName>
                                        </p:attrNameLst>
                                      </p:cBhvr>
                                      <p:to>
                                        <p:strVal val="(0.5)"/>
                                      </p:to>
                                    </p:set>
                                    <p:anim from="(0.5)" to="(#ppt_x)" calcmode="lin" valueType="num">
                                      <p:cBhvr>
                                        <p:cTn id="11" dur="1230" accel="100000" fill="hold">
                                          <p:stCondLst>
                                            <p:cond delay="770"/>
                                          </p:stCondLst>
                                        </p:cTn>
                                        <p:tgtEl>
                                          <p:spTgt spid="210949"/>
                                        </p:tgtEl>
                                        <p:attrNameLst>
                                          <p:attrName>ppt_x</p:attrName>
                                        </p:attrNameLst>
                                      </p:cBhvr>
                                    </p:anim>
                                    <p:set>
                                      <p:cBhvr>
                                        <p:cTn id="12" dur="770" fill="hold"/>
                                        <p:tgtEl>
                                          <p:spTgt spid="210949"/>
                                        </p:tgtEl>
                                        <p:attrNameLst>
                                          <p:attrName>ppt_y</p:attrName>
                                        </p:attrNameLst>
                                      </p:cBhvr>
                                      <p:to>
                                        <p:strVal val="(#ppt_y+0.4)"/>
                                      </p:to>
                                    </p:set>
                                    <p:anim from="(#ppt_y+0.4)" to="(#ppt_y)" calcmode="lin" valueType="num">
                                      <p:cBhvr>
                                        <p:cTn id="13" dur="1230" accel="100000" fill="hold">
                                          <p:stCondLst>
                                            <p:cond delay="770"/>
                                          </p:stCondLst>
                                        </p:cTn>
                                        <p:tgtEl>
                                          <p:spTgt spid="210949"/>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p:txBody>
          <a:bodyPr/>
          <a:lstStyle/>
          <a:p>
            <a:pPr eaLnBrk="1" hangingPunct="1"/>
            <a:r>
              <a:rPr lang="zh-CN" altLang="en-US"/>
              <a:t>口令蠕虫（</a:t>
            </a:r>
            <a:r>
              <a:rPr lang="en-US" altLang="zh-CN"/>
              <a:t>2</a:t>
            </a:r>
            <a:r>
              <a:rPr lang="zh-CN" altLang="en-US"/>
              <a:t>）</a:t>
            </a:r>
          </a:p>
        </p:txBody>
      </p:sp>
      <p:sp>
        <p:nvSpPr>
          <p:cNvPr id="32774" name="Rectangle 3"/>
          <p:cNvSpPr>
            <a:spLocks noGrp="1" noChangeArrowheads="1"/>
          </p:cNvSpPr>
          <p:nvPr>
            <p:ph type="body" idx="1"/>
          </p:nvPr>
        </p:nvSpPr>
        <p:spPr>
          <a:xfrm>
            <a:off x="601663" y="1392238"/>
            <a:ext cx="7772400" cy="4684712"/>
          </a:xfrm>
        </p:spPr>
        <p:txBody>
          <a:bodyPr/>
          <a:lstStyle/>
          <a:p>
            <a:pPr eaLnBrk="1" hangingPunct="1">
              <a:lnSpc>
                <a:spcPct val="150000"/>
              </a:lnSpc>
              <a:spcBef>
                <a:spcPts val="0"/>
              </a:spcBef>
            </a:pPr>
            <a:r>
              <a:rPr lang="zh-CN" altLang="en-US" sz="2800" dirty="0"/>
              <a:t>口令攻击是常见的黑客攻击方式，但像</a:t>
            </a:r>
            <a:r>
              <a:rPr lang="zh-CN" altLang="en-US" sz="2800" dirty="0">
                <a:latin typeface="Arial" panose="020B0604020202020204" pitchFamily="34" charset="0"/>
              </a:rPr>
              <a:t>“</a:t>
            </a:r>
            <a:r>
              <a:rPr lang="zh-CN" altLang="en-US" sz="2800" dirty="0"/>
              <a:t>口令蠕虫</a:t>
            </a:r>
            <a:r>
              <a:rPr lang="zh-CN" altLang="en-US" sz="2800" dirty="0">
                <a:latin typeface="Arial" panose="020B0604020202020204" pitchFamily="34" charset="0"/>
              </a:rPr>
              <a:t>”</a:t>
            </a:r>
            <a:r>
              <a:rPr lang="zh-CN" altLang="en-US" sz="2800" dirty="0"/>
              <a:t>这样形成大面积、大规模自动化的网上口令攻击，并致使被攻击系统与国外特定服务器进行连接，是一种新的网络攻击方式。</a:t>
            </a:r>
          </a:p>
          <a:p>
            <a:pPr eaLnBrk="1" hangingPunct="1">
              <a:lnSpc>
                <a:spcPct val="150000"/>
              </a:lnSpc>
              <a:spcBef>
                <a:spcPts val="0"/>
              </a:spcBef>
            </a:pPr>
            <a:r>
              <a:rPr lang="zh-CN" altLang="en-US" sz="2800" dirty="0"/>
              <a:t>与以往利用操作系统或应用系统的技术漏洞进行攻击不同的是，</a:t>
            </a:r>
            <a:r>
              <a:rPr lang="zh-CN" altLang="en-US" sz="2800" dirty="0">
                <a:latin typeface="Arial" panose="020B0604020202020204" pitchFamily="34" charset="0"/>
              </a:rPr>
              <a:t>“</a:t>
            </a:r>
            <a:r>
              <a:rPr lang="zh-CN" altLang="en-US" sz="2800" dirty="0"/>
              <a:t>口令蠕虫</a:t>
            </a:r>
            <a:r>
              <a:rPr lang="zh-CN" altLang="en-US" sz="2800" dirty="0">
                <a:latin typeface="Arial" panose="020B0604020202020204" pitchFamily="34" charset="0"/>
              </a:rPr>
              <a:t>”</a:t>
            </a:r>
            <a:r>
              <a:rPr lang="zh-CN" altLang="en-US" sz="2800" dirty="0"/>
              <a:t>所利用的是网上用户对口令等管理的弱点进行攻击。</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p:txBody>
          <a:bodyPr/>
          <a:lstStyle/>
          <a:p>
            <a:pPr eaLnBrk="1" hangingPunct="1"/>
            <a:r>
              <a:rPr lang="zh-CN" altLang="en-US"/>
              <a:t>特洛伊木马</a:t>
            </a:r>
          </a:p>
        </p:txBody>
      </p:sp>
      <p:sp>
        <p:nvSpPr>
          <p:cNvPr id="33798" name="Rectangle 4"/>
          <p:cNvSpPr>
            <a:spLocks noGrp="1" noChangeArrowheads="1"/>
          </p:cNvSpPr>
          <p:nvPr>
            <p:ph type="body" idx="1"/>
          </p:nvPr>
        </p:nvSpPr>
        <p:spPr/>
        <p:txBody>
          <a:bodyPr/>
          <a:lstStyle/>
          <a:p>
            <a:pPr eaLnBrk="1" hangingPunct="1">
              <a:lnSpc>
                <a:spcPct val="150000"/>
              </a:lnSpc>
              <a:spcBef>
                <a:spcPts val="0"/>
              </a:spcBef>
            </a:pPr>
            <a:r>
              <a:rPr lang="zh-CN" altLang="en-US" sz="2600" dirty="0"/>
              <a:t>木马可以任意地窥视你整个硬盘中的内容，</a:t>
            </a:r>
            <a:r>
              <a:rPr lang="zh-CN" altLang="en-US" sz="2600" dirty="0">
                <a:solidFill>
                  <a:srgbClr val="FF0000"/>
                </a:solidFill>
              </a:rPr>
              <a:t>监听键盘敲击行为</a:t>
            </a:r>
            <a:r>
              <a:rPr lang="zh-CN" altLang="en-US" sz="2600" dirty="0"/>
              <a:t>等，从而悄无声息地盗走用户的口令。</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p:txBody>
          <a:bodyPr/>
          <a:lstStyle/>
          <a:p>
            <a:pPr eaLnBrk="1" hangingPunct="1"/>
            <a:r>
              <a:rPr lang="zh-CN" altLang="en-US"/>
              <a:t>网络监听</a:t>
            </a:r>
          </a:p>
        </p:txBody>
      </p:sp>
      <p:sp>
        <p:nvSpPr>
          <p:cNvPr id="34822" name="Rectangle 3"/>
          <p:cNvSpPr>
            <a:spLocks noGrp="1" noChangeArrowheads="1"/>
          </p:cNvSpPr>
          <p:nvPr>
            <p:ph type="body" idx="1"/>
          </p:nvPr>
        </p:nvSpPr>
        <p:spPr>
          <a:xfrm>
            <a:off x="563563" y="1363662"/>
            <a:ext cx="7772400" cy="4751387"/>
          </a:xfrm>
        </p:spPr>
        <p:txBody>
          <a:bodyPr/>
          <a:lstStyle/>
          <a:p>
            <a:pPr eaLnBrk="1" hangingPunct="1">
              <a:lnSpc>
                <a:spcPts val="4200"/>
              </a:lnSpc>
              <a:spcBef>
                <a:spcPts val="0"/>
              </a:spcBef>
            </a:pPr>
            <a:r>
              <a:rPr lang="zh-CN" altLang="en-US" sz="2800" dirty="0"/>
              <a:t>如果口令在网络上明文传输，那么很容易通过网络监听来得到网络上传输的口令。</a:t>
            </a:r>
          </a:p>
          <a:p>
            <a:pPr lvl="1" eaLnBrk="1" hangingPunct="1">
              <a:lnSpc>
                <a:spcPts val="4200"/>
              </a:lnSpc>
              <a:spcBef>
                <a:spcPts val="0"/>
              </a:spcBef>
            </a:pPr>
            <a:r>
              <a:rPr lang="zh-CN" altLang="en-US" dirty="0"/>
              <a:t>如果是在共享是局域网内，用普通的</a:t>
            </a:r>
            <a:r>
              <a:rPr lang="en-US" altLang="zh-CN" dirty="0" smtClean="0"/>
              <a:t>Sniffer</a:t>
            </a:r>
            <a:r>
              <a:rPr lang="zh-CN" altLang="en-US" dirty="0" smtClean="0"/>
              <a:t>、</a:t>
            </a:r>
            <a:r>
              <a:rPr lang="en-US" altLang="zh-CN" dirty="0" err="1" smtClean="0"/>
              <a:t>Wireshark</a:t>
            </a:r>
            <a:r>
              <a:rPr lang="zh-CN" altLang="en-US" dirty="0" smtClean="0"/>
              <a:t>工具</a:t>
            </a:r>
            <a:r>
              <a:rPr lang="zh-CN" altLang="en-US" dirty="0"/>
              <a:t>就可以嗅探到整个局域网内的数据包。</a:t>
            </a:r>
          </a:p>
          <a:p>
            <a:pPr lvl="1" eaLnBrk="1" hangingPunct="1">
              <a:lnSpc>
                <a:spcPts val="4200"/>
              </a:lnSpc>
              <a:spcBef>
                <a:spcPts val="0"/>
              </a:spcBef>
            </a:pPr>
            <a:r>
              <a:rPr lang="zh-CN" altLang="en-US" dirty="0"/>
              <a:t>如果是在交换式局域网中，可以用</a:t>
            </a:r>
            <a:r>
              <a:rPr lang="en-US" altLang="zh-CN" dirty="0"/>
              <a:t>ARP</a:t>
            </a:r>
            <a:r>
              <a:rPr lang="zh-CN" altLang="en-US" dirty="0"/>
              <a:t>欺骗来监听整个局域网内的数据。</a:t>
            </a:r>
          </a:p>
          <a:p>
            <a:pPr lvl="1" eaLnBrk="1" hangingPunct="1">
              <a:lnSpc>
                <a:spcPts val="4200"/>
              </a:lnSpc>
              <a:spcBef>
                <a:spcPts val="0"/>
              </a:spcBef>
            </a:pPr>
            <a:r>
              <a:rPr lang="zh-CN" altLang="en-US" dirty="0"/>
              <a:t>还可以在网关或者路由器上安装监听软件，从而监听通过网关或者路由器的所有数据包。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4822">
                                            <p:txEl>
                                              <p:pRg st="0" end="0"/>
                                            </p:txEl>
                                          </p:spTgt>
                                        </p:tgtEl>
                                        <p:attrNameLst>
                                          <p:attrName>style.visibility</p:attrName>
                                        </p:attrNameLst>
                                      </p:cBhvr>
                                      <p:to>
                                        <p:strVal val="visible"/>
                                      </p:to>
                                    </p:set>
                                    <p:animEffect transition="in" filter="blinds(horizontal)">
                                      <p:cBhvr>
                                        <p:cTn id="7" dur="500"/>
                                        <p:tgtEl>
                                          <p:spTgt spid="348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822">
                                            <p:txEl>
                                              <p:pRg st="1" end="1"/>
                                            </p:txEl>
                                          </p:spTgt>
                                        </p:tgtEl>
                                        <p:attrNameLst>
                                          <p:attrName>style.visibility</p:attrName>
                                        </p:attrNameLst>
                                      </p:cBhvr>
                                      <p:to>
                                        <p:strVal val="visible"/>
                                      </p:to>
                                    </p:set>
                                    <p:animEffect transition="in" filter="blinds(horizontal)">
                                      <p:cBhvr>
                                        <p:cTn id="12" dur="500"/>
                                        <p:tgtEl>
                                          <p:spTgt spid="348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822">
                                            <p:txEl>
                                              <p:pRg st="2" end="2"/>
                                            </p:txEl>
                                          </p:spTgt>
                                        </p:tgtEl>
                                        <p:attrNameLst>
                                          <p:attrName>style.visibility</p:attrName>
                                        </p:attrNameLst>
                                      </p:cBhvr>
                                      <p:to>
                                        <p:strVal val="visible"/>
                                      </p:to>
                                    </p:set>
                                    <p:animEffect transition="in" filter="blinds(horizontal)">
                                      <p:cBhvr>
                                        <p:cTn id="17" dur="500"/>
                                        <p:tgtEl>
                                          <p:spTgt spid="348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822">
                                            <p:txEl>
                                              <p:pRg st="3" end="3"/>
                                            </p:txEl>
                                          </p:spTgt>
                                        </p:tgtEl>
                                        <p:attrNameLst>
                                          <p:attrName>style.visibility</p:attrName>
                                        </p:attrNameLst>
                                      </p:cBhvr>
                                      <p:to>
                                        <p:strVal val="visible"/>
                                      </p:to>
                                    </p:set>
                                    <p:animEffect transition="in" filter="blinds(horizontal)">
                                      <p:cBhvr>
                                        <p:cTn id="22" dur="500"/>
                                        <p:tgtEl>
                                          <p:spTgt spid="348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p:txBody>
          <a:bodyPr/>
          <a:lstStyle/>
          <a:p>
            <a:pPr eaLnBrk="1" hangingPunct="1"/>
            <a:r>
              <a:rPr lang="zh-CN" altLang="en-US"/>
              <a:t>重放</a:t>
            </a:r>
          </a:p>
        </p:txBody>
      </p:sp>
      <p:sp>
        <p:nvSpPr>
          <p:cNvPr id="35846" name="Rectangle 3"/>
          <p:cNvSpPr>
            <a:spLocks noGrp="1" noChangeArrowheads="1"/>
          </p:cNvSpPr>
          <p:nvPr>
            <p:ph type="body" idx="1"/>
          </p:nvPr>
        </p:nvSpPr>
        <p:spPr/>
        <p:txBody>
          <a:bodyPr/>
          <a:lstStyle/>
          <a:p>
            <a:pPr eaLnBrk="1" hangingPunct="1">
              <a:lnSpc>
                <a:spcPct val="150000"/>
              </a:lnSpc>
              <a:spcBef>
                <a:spcPts val="0"/>
              </a:spcBef>
            </a:pPr>
            <a:r>
              <a:rPr lang="zh-CN" altLang="en-US" dirty="0"/>
              <a:t>为了防止传输过程中口令被监听，系统可能会对口令进行加密，黑客即使监听到了口令密文，也无法知道口令明文。</a:t>
            </a:r>
          </a:p>
          <a:p>
            <a:pPr eaLnBrk="1" hangingPunct="1">
              <a:lnSpc>
                <a:spcPct val="150000"/>
              </a:lnSpc>
              <a:spcBef>
                <a:spcPts val="0"/>
              </a:spcBef>
            </a:pPr>
            <a:r>
              <a:rPr lang="zh-CN" altLang="en-US" dirty="0"/>
              <a:t>但是黑客可以把截取到的认证信息重放，从而完成用户登陆。</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181226" y="2943225"/>
            <a:ext cx="5200650" cy="958850"/>
          </a:xfrm>
        </p:spPr>
        <p:txBody>
          <a:bodyPr/>
          <a:lstStyle/>
          <a:p>
            <a:r>
              <a:rPr lang="zh-CN" altLang="en-US" dirty="0">
                <a:solidFill>
                  <a:srgbClr val="C00000"/>
                </a:solidFill>
              </a:rPr>
              <a:t>（二）</a:t>
            </a:r>
            <a:r>
              <a:rPr lang="zh-CN" altLang="en-US" dirty="0" smtClean="0">
                <a:solidFill>
                  <a:srgbClr val="C00000"/>
                </a:solidFill>
              </a:rPr>
              <a:t>动态</a:t>
            </a:r>
            <a:r>
              <a:rPr lang="zh-CN" altLang="en-US" dirty="0">
                <a:solidFill>
                  <a:srgbClr val="C00000"/>
                </a:solidFill>
              </a:rPr>
              <a:t>口令</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p:cNvSpPr>
            <a:spLocks noGrp="1" noChangeArrowheads="1"/>
          </p:cNvSpPr>
          <p:nvPr>
            <p:ph type="title"/>
          </p:nvPr>
        </p:nvSpPr>
        <p:spPr/>
        <p:txBody>
          <a:bodyPr/>
          <a:lstStyle/>
          <a:p>
            <a:pPr eaLnBrk="1" hangingPunct="1"/>
            <a:r>
              <a:rPr lang="zh-CN" altLang="en-US" dirty="0"/>
              <a:t>动态口令</a:t>
            </a:r>
          </a:p>
        </p:txBody>
      </p:sp>
      <p:sp>
        <p:nvSpPr>
          <p:cNvPr id="125958" name="Rectangle 3"/>
          <p:cNvSpPr>
            <a:spLocks noGrp="1" noChangeArrowheads="1"/>
          </p:cNvSpPr>
          <p:nvPr>
            <p:ph type="body" idx="1"/>
          </p:nvPr>
        </p:nvSpPr>
        <p:spPr>
          <a:xfrm>
            <a:off x="611188" y="1316037"/>
            <a:ext cx="7772400" cy="4751387"/>
          </a:xfrm>
        </p:spPr>
        <p:txBody>
          <a:bodyPr/>
          <a:lstStyle/>
          <a:p>
            <a:pPr eaLnBrk="1" hangingPunct="1">
              <a:lnSpc>
                <a:spcPct val="150000"/>
              </a:lnSpc>
            </a:pPr>
            <a:r>
              <a:rPr lang="zh-CN" altLang="en-US" sz="2800" dirty="0"/>
              <a:t>也称为</a:t>
            </a:r>
            <a:r>
              <a:rPr lang="zh-CN" altLang="en-US" sz="2800" dirty="0">
                <a:solidFill>
                  <a:srgbClr val="FF0000"/>
                </a:solidFill>
              </a:rPr>
              <a:t>一次性口令</a:t>
            </a:r>
            <a:r>
              <a:rPr lang="zh-CN" altLang="en-US" sz="2800" dirty="0"/>
              <a:t>，其基本原理：</a:t>
            </a:r>
            <a:r>
              <a:rPr lang="zh-CN" altLang="zh-CN" sz="2800" dirty="0"/>
              <a:t>在用户登录过程中，基于用户口令加入不确定因子，对用户口令和不确定因子进行单向散列函数变换，所得的结果作为认证数据提交给认证服务器。认证服务器接收到用户的认证数据后，把用户的认证数据和自己用同样的散列算法计算出的数值进行比对，从而实现对用户身份的认证。</a:t>
            </a:r>
            <a:endParaRPr lang="zh-CN"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场合？</a:t>
            </a:r>
            <a:endParaRPr lang="en-US" altLang="zh-CN" dirty="0"/>
          </a:p>
          <a:p>
            <a:pPr lvl="1"/>
            <a:r>
              <a:rPr lang="zh-CN" altLang="en-US" dirty="0"/>
              <a:t>进入计算机系统或应用系统时的身份认证，用户名／口令（或帐号／密码）是最常见的方式</a:t>
            </a:r>
            <a:endParaRPr lang="en-US" altLang="zh-CN" dirty="0"/>
          </a:p>
          <a:p>
            <a:pPr lvl="1"/>
            <a:r>
              <a:rPr lang="zh-CN" altLang="en-US" dirty="0"/>
              <a:t>保护文档（办公文档：</a:t>
            </a:r>
            <a:r>
              <a:rPr lang="en-US" altLang="zh-CN" dirty="0"/>
              <a:t>Office, PDF</a:t>
            </a:r>
            <a:r>
              <a:rPr lang="zh-CN" altLang="en-US" dirty="0"/>
              <a:t>；存档文件：</a:t>
            </a:r>
            <a:r>
              <a:rPr lang="en-US" altLang="zh-CN" dirty="0"/>
              <a:t>RAR</a:t>
            </a:r>
            <a:r>
              <a:rPr lang="zh-CN" altLang="en-US" dirty="0"/>
              <a:t>，</a:t>
            </a:r>
            <a:r>
              <a:rPr lang="en-US" altLang="zh-CN" dirty="0"/>
              <a:t>ZIP</a:t>
            </a:r>
            <a:r>
              <a:rPr lang="zh-CN" altLang="en-US" dirty="0"/>
              <a:t>）</a:t>
            </a:r>
          </a:p>
        </p:txBody>
      </p:sp>
      <p:sp>
        <p:nvSpPr>
          <p:cNvPr id="3" name="标题 2"/>
          <p:cNvSpPr>
            <a:spLocks noGrp="1"/>
          </p:cNvSpPr>
          <p:nvPr>
            <p:ph type="title"/>
          </p:nvPr>
        </p:nvSpPr>
        <p:spPr/>
        <p:txBody>
          <a:bodyPr/>
          <a:lstStyle/>
          <a:p>
            <a:r>
              <a:rPr lang="zh-CN" altLang="en-US" dirty="0"/>
              <a:t>哪些场合需要口令？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1663" y="1411288"/>
            <a:ext cx="7772400" cy="4114800"/>
          </a:xfrm>
        </p:spPr>
        <p:txBody>
          <a:bodyPr/>
          <a:lstStyle/>
          <a:p>
            <a:pPr>
              <a:lnSpc>
                <a:spcPct val="150000"/>
              </a:lnSpc>
              <a:spcBef>
                <a:spcPts val="0"/>
              </a:spcBef>
            </a:pPr>
            <a:r>
              <a:rPr lang="zh-CN" altLang="zh-CN" sz="2800" dirty="0"/>
              <a:t>动态口令按生成原理可分为</a:t>
            </a:r>
            <a:r>
              <a:rPr lang="zh-CN" altLang="zh-CN" sz="2800" dirty="0">
                <a:solidFill>
                  <a:srgbClr val="FF0000"/>
                </a:solidFill>
              </a:rPr>
              <a:t>非同步</a:t>
            </a:r>
            <a:r>
              <a:rPr lang="zh-CN" altLang="zh-CN" sz="2800" dirty="0"/>
              <a:t>和</a:t>
            </a:r>
            <a:r>
              <a:rPr lang="zh-CN" altLang="zh-CN" sz="2800" dirty="0">
                <a:solidFill>
                  <a:srgbClr val="FF0000"/>
                </a:solidFill>
              </a:rPr>
              <a:t>同步</a:t>
            </a:r>
            <a:r>
              <a:rPr lang="zh-CN" altLang="zh-CN" sz="2800" dirty="0"/>
              <a:t>两种认证技术。</a:t>
            </a:r>
            <a:endParaRPr lang="en-US" altLang="zh-CN" sz="2800" dirty="0"/>
          </a:p>
          <a:p>
            <a:pPr lvl="1">
              <a:lnSpc>
                <a:spcPct val="150000"/>
              </a:lnSpc>
              <a:spcBef>
                <a:spcPts val="0"/>
              </a:spcBef>
            </a:pPr>
            <a:r>
              <a:rPr lang="zh-CN" altLang="zh-CN" sz="2400" dirty="0"/>
              <a:t>非同步认证技术生成的动态口令主要是依据</a:t>
            </a:r>
            <a:r>
              <a:rPr lang="zh-CN" altLang="zh-CN" sz="2400" dirty="0">
                <a:solidFill>
                  <a:srgbClr val="FF0000"/>
                </a:solidFill>
              </a:rPr>
              <a:t>挑战</a:t>
            </a:r>
            <a:r>
              <a:rPr lang="zh-CN" altLang="en-US" sz="2400" dirty="0">
                <a:solidFill>
                  <a:srgbClr val="FF0000"/>
                </a:solidFill>
              </a:rPr>
              <a:t>－响</a:t>
            </a:r>
            <a:r>
              <a:rPr lang="zh-CN" altLang="zh-CN" sz="2400" dirty="0">
                <a:solidFill>
                  <a:srgbClr val="FF0000"/>
                </a:solidFill>
              </a:rPr>
              <a:t>应</a:t>
            </a:r>
            <a:r>
              <a:rPr lang="zh-CN" altLang="zh-CN" sz="2400" dirty="0"/>
              <a:t>原理来实现。</a:t>
            </a:r>
            <a:endParaRPr lang="en-US" altLang="zh-CN" sz="2400" dirty="0"/>
          </a:p>
          <a:p>
            <a:pPr lvl="1">
              <a:lnSpc>
                <a:spcPct val="150000"/>
              </a:lnSpc>
              <a:spcBef>
                <a:spcPts val="0"/>
              </a:spcBef>
            </a:pPr>
            <a:r>
              <a:rPr lang="zh-CN" altLang="zh-CN" sz="2400" dirty="0"/>
              <a:t>同步认证技术包括与时间有关的</a:t>
            </a:r>
            <a:r>
              <a:rPr lang="zh-CN" altLang="zh-CN" sz="2400" dirty="0">
                <a:solidFill>
                  <a:srgbClr val="FF0000"/>
                </a:solidFill>
              </a:rPr>
              <a:t>时钟同步认证</a:t>
            </a:r>
            <a:r>
              <a:rPr lang="zh-CN" altLang="zh-CN" sz="2400" dirty="0"/>
              <a:t>技术和与时间无关的</a:t>
            </a:r>
            <a:r>
              <a:rPr lang="zh-CN" altLang="zh-CN" sz="2400" dirty="0">
                <a:solidFill>
                  <a:srgbClr val="FF0000"/>
                </a:solidFill>
              </a:rPr>
              <a:t>事件同步认证</a:t>
            </a:r>
            <a:r>
              <a:rPr lang="zh-CN" altLang="zh-CN" sz="2400" dirty="0"/>
              <a:t>技术。</a:t>
            </a:r>
          </a:p>
          <a:p>
            <a:pPr>
              <a:lnSpc>
                <a:spcPct val="150000"/>
              </a:lnSpc>
              <a:spcBef>
                <a:spcPts val="0"/>
              </a:spcBef>
            </a:pPr>
            <a:endParaRPr lang="zh-CN" altLang="en-US" sz="2800" dirty="0"/>
          </a:p>
        </p:txBody>
      </p:sp>
      <p:sp>
        <p:nvSpPr>
          <p:cNvPr id="3" name="标题 2"/>
          <p:cNvSpPr>
            <a:spLocks noGrp="1"/>
          </p:cNvSpPr>
          <p:nvPr>
            <p:ph type="title"/>
          </p:nvPr>
        </p:nvSpPr>
        <p:spPr/>
        <p:txBody>
          <a:bodyPr/>
          <a:lstStyle/>
          <a:p>
            <a:r>
              <a:rPr lang="zh-CN" altLang="en-US" dirty="0"/>
              <a:t>动态口令分类</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Rectangle 2"/>
          <p:cNvSpPr>
            <a:spLocks noGrp="1" noChangeArrowheads="1"/>
          </p:cNvSpPr>
          <p:nvPr>
            <p:ph type="title"/>
          </p:nvPr>
        </p:nvSpPr>
        <p:spPr/>
        <p:txBody>
          <a:bodyPr/>
          <a:lstStyle/>
          <a:p>
            <a:pPr eaLnBrk="1" hangingPunct="1"/>
            <a:r>
              <a:rPr lang="zh-CN" altLang="en-US" dirty="0"/>
              <a:t>动态口令认证过程</a:t>
            </a:r>
          </a:p>
        </p:txBody>
      </p:sp>
      <p:pic>
        <p:nvPicPr>
          <p:cNvPr id="131079" name="Picture 11" descr="图片1"/>
          <p:cNvPicPr>
            <a:picLocks noChangeAspect="1" noChangeArrowheads="1"/>
          </p:cNvPicPr>
          <p:nvPr/>
        </p:nvPicPr>
        <p:blipFill>
          <a:blip r:embed="rId2" cstate="print"/>
          <a:srcRect/>
          <a:stretch>
            <a:fillRect/>
          </a:stretch>
        </p:blipFill>
        <p:spPr bwMode="auto">
          <a:xfrm>
            <a:off x="1908175" y="2159000"/>
            <a:ext cx="5327650" cy="3743325"/>
          </a:xfrm>
          <a:prstGeom prst="rect">
            <a:avLst/>
          </a:prstGeom>
          <a:noFill/>
          <a:ln w="9525">
            <a:noFill/>
            <a:miter lim="800000"/>
            <a:headEnd/>
            <a:tailEnd/>
          </a:ln>
        </p:spPr>
      </p:pic>
      <p:sp>
        <p:nvSpPr>
          <p:cNvPr id="5" name="内容占位符 4"/>
          <p:cNvSpPr>
            <a:spLocks noGrp="1"/>
          </p:cNvSpPr>
          <p:nvPr>
            <p:ph idx="1"/>
          </p:nvPr>
        </p:nvSpPr>
        <p:spPr>
          <a:xfrm>
            <a:off x="687388" y="1411288"/>
            <a:ext cx="7772400" cy="4114800"/>
          </a:xfrm>
        </p:spPr>
        <p:txBody>
          <a:bodyPr/>
          <a:lstStyle/>
          <a:p>
            <a:r>
              <a:rPr lang="zh-CN" altLang="en-US" dirty="0">
                <a:solidFill>
                  <a:srgbClr val="FF0000"/>
                </a:solidFill>
              </a:rPr>
              <a:t>挑战</a:t>
            </a:r>
            <a:r>
              <a:rPr lang="en-US" altLang="zh-CN" dirty="0">
                <a:solidFill>
                  <a:srgbClr val="FF0000"/>
                </a:solidFill>
              </a:rPr>
              <a:t>—</a:t>
            </a:r>
            <a:r>
              <a:rPr lang="zh-CN" altLang="en-US" dirty="0">
                <a:solidFill>
                  <a:srgbClr val="FF0000"/>
                </a:solidFill>
              </a:rPr>
              <a:t>响应</a:t>
            </a:r>
            <a:r>
              <a:rPr lang="zh-CN" altLang="en-US" dirty="0"/>
              <a:t>机制</a:t>
            </a:r>
            <a:endParaRPr lang="en-US" altLang="zh-CN" dirty="0"/>
          </a:p>
          <a:p>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96913" y="1344613"/>
            <a:ext cx="7772400" cy="4665662"/>
          </a:xfrm>
        </p:spPr>
        <p:txBody>
          <a:bodyPr/>
          <a:lstStyle/>
          <a:p>
            <a:r>
              <a:rPr lang="zh-CN" altLang="en-US" sz="2800" dirty="0">
                <a:solidFill>
                  <a:srgbClr val="FF0000"/>
                </a:solidFill>
              </a:rPr>
              <a:t>挑战</a:t>
            </a:r>
            <a:r>
              <a:rPr lang="en-US" altLang="zh-CN" sz="2800" dirty="0">
                <a:solidFill>
                  <a:srgbClr val="FF0000"/>
                </a:solidFill>
              </a:rPr>
              <a:t>—</a:t>
            </a:r>
            <a:r>
              <a:rPr lang="zh-CN" altLang="en-US" sz="2800" dirty="0">
                <a:solidFill>
                  <a:srgbClr val="FF0000"/>
                </a:solidFill>
              </a:rPr>
              <a:t>响应</a:t>
            </a:r>
            <a:r>
              <a:rPr lang="zh-CN" altLang="en-US" sz="2800" dirty="0"/>
              <a:t>机制</a:t>
            </a:r>
            <a:endParaRPr lang="en-US" altLang="zh-CN" sz="2800" dirty="0"/>
          </a:p>
          <a:p>
            <a:pPr lvl="1"/>
            <a:r>
              <a:rPr lang="en-US" altLang="zh-CN" sz="2400" dirty="0"/>
              <a:t>1</a:t>
            </a:r>
            <a:r>
              <a:rPr lang="zh-CN" altLang="en-US" sz="2400" dirty="0"/>
              <a:t>）首先，在用户和远程服务器之间建立一个秘密，该秘密在此被称为</a:t>
            </a:r>
            <a:r>
              <a:rPr lang="zh-CN" altLang="en-US" sz="2400" dirty="0">
                <a:latin typeface="Arial" panose="020B0604020202020204" pitchFamily="34" charset="0"/>
              </a:rPr>
              <a:t>“</a:t>
            </a:r>
            <a:r>
              <a:rPr lang="zh-CN" altLang="en-US" sz="2400" dirty="0"/>
              <a:t>通行短语</a:t>
            </a:r>
            <a:r>
              <a:rPr lang="zh-CN" altLang="en-US" sz="2400" dirty="0">
                <a:latin typeface="Arial" panose="020B0604020202020204" pitchFamily="34" charset="0"/>
              </a:rPr>
              <a:t>” ，</a:t>
            </a:r>
            <a:r>
              <a:rPr lang="zh-CN" altLang="en-US" sz="2400" dirty="0"/>
              <a:t>相当于传统口令技术当中的</a:t>
            </a:r>
            <a:r>
              <a:rPr lang="zh-CN" altLang="en-US" sz="2400" dirty="0">
                <a:latin typeface="Arial" panose="020B0604020202020204" pitchFamily="34" charset="0"/>
              </a:rPr>
              <a:t>“</a:t>
            </a:r>
            <a:r>
              <a:rPr lang="zh-CN" altLang="en-US" sz="2400" dirty="0"/>
              <a:t>口令</a:t>
            </a:r>
            <a:r>
              <a:rPr lang="zh-CN" altLang="en-US" sz="2400" dirty="0">
                <a:latin typeface="Arial" panose="020B0604020202020204" pitchFamily="34" charset="0"/>
              </a:rPr>
              <a:t>” </a:t>
            </a:r>
            <a:r>
              <a:rPr lang="zh-CN" altLang="en-US" sz="2400" dirty="0"/>
              <a:t>。同时，它们之间还具备一种相同的</a:t>
            </a:r>
            <a:r>
              <a:rPr lang="zh-CN" altLang="en-US" sz="2400" dirty="0">
                <a:latin typeface="Arial" panose="020B0604020202020204" pitchFamily="34" charset="0"/>
              </a:rPr>
              <a:t>“</a:t>
            </a:r>
            <a:r>
              <a:rPr lang="zh-CN" altLang="en-US" sz="2400" dirty="0"/>
              <a:t>计算器</a:t>
            </a:r>
            <a:r>
              <a:rPr lang="zh-CN" altLang="en-US" sz="2400" dirty="0">
                <a:latin typeface="Arial" panose="020B0604020202020204" pitchFamily="34" charset="0"/>
              </a:rPr>
              <a:t>”</a:t>
            </a:r>
            <a:r>
              <a:rPr lang="zh-CN" altLang="en-US" sz="2400" dirty="0"/>
              <a:t>，该计算器实际上是某种算法的硬件或软件实现，它的作用是生成一次性口令；</a:t>
            </a:r>
            <a:endParaRPr lang="en-US" altLang="zh-CN" sz="2400" dirty="0"/>
          </a:p>
          <a:p>
            <a:pPr lvl="1"/>
            <a:r>
              <a:rPr lang="en-US" altLang="zh-CN" sz="2400" dirty="0"/>
              <a:t>2</a:t>
            </a:r>
            <a:r>
              <a:rPr lang="zh-CN" altLang="en-US" sz="2400" dirty="0"/>
              <a:t>）当用户向服务器发出连接请求时，服务器向用户提示输入种子值。种子值（</a:t>
            </a:r>
            <a:r>
              <a:rPr lang="en-US" altLang="zh-CN" sz="2400" dirty="0"/>
              <a:t>seed</a:t>
            </a:r>
            <a:r>
              <a:rPr lang="zh-CN" altLang="en-US" sz="2400" dirty="0"/>
              <a:t>）是分配给用户的在系统内具有唯一性的一个数值，也就是说，一个种子对应于一个用户，同时它是非保密的；</a:t>
            </a:r>
          </a:p>
          <a:p>
            <a:endParaRPr lang="zh-CN" altLang="en-US" sz="2800" dirty="0"/>
          </a:p>
        </p:txBody>
      </p:sp>
      <p:sp>
        <p:nvSpPr>
          <p:cNvPr id="3" name="标题 2"/>
          <p:cNvSpPr>
            <a:spLocks noGrp="1"/>
          </p:cNvSpPr>
          <p:nvPr>
            <p:ph type="title"/>
          </p:nvPr>
        </p:nvSpPr>
        <p:spPr/>
        <p:txBody>
          <a:bodyPr/>
          <a:lstStyle/>
          <a:p>
            <a:r>
              <a:rPr lang="zh-CN" altLang="en-US" dirty="0"/>
              <a:t>动态口令认证过程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9763" y="1430338"/>
            <a:ext cx="7772400" cy="4114800"/>
          </a:xfrm>
        </p:spPr>
        <p:txBody>
          <a:bodyPr/>
          <a:lstStyle/>
          <a:p>
            <a:pPr>
              <a:lnSpc>
                <a:spcPct val="150000"/>
              </a:lnSpc>
              <a:spcBef>
                <a:spcPts val="0"/>
              </a:spcBef>
            </a:pPr>
            <a:r>
              <a:rPr lang="zh-CN" altLang="en-US" sz="2800" dirty="0">
                <a:solidFill>
                  <a:srgbClr val="FF0000"/>
                </a:solidFill>
              </a:rPr>
              <a:t>挑战</a:t>
            </a:r>
            <a:r>
              <a:rPr lang="en-US" altLang="zh-CN" sz="2800" dirty="0">
                <a:solidFill>
                  <a:srgbClr val="FF0000"/>
                </a:solidFill>
              </a:rPr>
              <a:t>—</a:t>
            </a:r>
            <a:r>
              <a:rPr lang="zh-CN" altLang="en-US" sz="2800" dirty="0">
                <a:solidFill>
                  <a:srgbClr val="FF0000"/>
                </a:solidFill>
              </a:rPr>
              <a:t>响应</a:t>
            </a:r>
            <a:r>
              <a:rPr lang="zh-CN" altLang="en-US" sz="2800" dirty="0"/>
              <a:t>机制</a:t>
            </a:r>
            <a:endParaRPr lang="en-US" altLang="zh-CN" sz="2800" dirty="0"/>
          </a:p>
          <a:p>
            <a:pPr lvl="1">
              <a:lnSpc>
                <a:spcPct val="150000"/>
              </a:lnSpc>
              <a:spcBef>
                <a:spcPts val="0"/>
              </a:spcBef>
            </a:pPr>
            <a:r>
              <a:rPr lang="en-US" altLang="zh-CN" sz="2400" dirty="0"/>
              <a:t>3</a:t>
            </a:r>
            <a:r>
              <a:rPr lang="zh-CN" altLang="en-US" sz="2400" dirty="0"/>
              <a:t>）服务器收到用户名之后，给用户回发一个迭代值（</a:t>
            </a:r>
            <a:r>
              <a:rPr lang="en-US" altLang="zh-CN" sz="2400" dirty="0"/>
              <a:t>iteration</a:t>
            </a:r>
            <a:r>
              <a:rPr lang="zh-CN" altLang="en-US" sz="2400" dirty="0"/>
              <a:t>）做为“挑战”。迭代值是服务器临时产生的一个数值，与通行短语和种子值不同的是：它总是不断变化的。</a:t>
            </a:r>
            <a:r>
              <a:rPr lang="zh-CN" altLang="en-US" sz="2400" dirty="0">
                <a:solidFill>
                  <a:srgbClr val="FF0000"/>
                </a:solidFill>
              </a:rPr>
              <a:t>可以把迭代值形象地理解为一个随机数。</a:t>
            </a:r>
            <a:endParaRPr lang="zh-CN" altLang="en-US" sz="2400" dirty="0"/>
          </a:p>
        </p:txBody>
      </p:sp>
      <p:sp>
        <p:nvSpPr>
          <p:cNvPr id="3" name="标题 2"/>
          <p:cNvSpPr>
            <a:spLocks noGrp="1"/>
          </p:cNvSpPr>
          <p:nvPr>
            <p:ph type="title"/>
          </p:nvPr>
        </p:nvSpPr>
        <p:spPr/>
        <p:txBody>
          <a:bodyPr/>
          <a:lstStyle/>
          <a:p>
            <a:r>
              <a:rPr lang="zh-CN" altLang="en-US" dirty="0"/>
              <a:t>动态口令认证过程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188" y="1411288"/>
            <a:ext cx="7772400" cy="4608512"/>
          </a:xfrm>
        </p:spPr>
        <p:txBody>
          <a:bodyPr/>
          <a:lstStyle/>
          <a:p>
            <a:pPr>
              <a:lnSpc>
                <a:spcPct val="150000"/>
              </a:lnSpc>
              <a:spcBef>
                <a:spcPts val="0"/>
              </a:spcBef>
            </a:pPr>
            <a:r>
              <a:rPr lang="zh-CN" altLang="en-US" sz="2800" dirty="0">
                <a:solidFill>
                  <a:srgbClr val="FF0000"/>
                </a:solidFill>
              </a:rPr>
              <a:t>挑战</a:t>
            </a:r>
            <a:r>
              <a:rPr lang="en-US" altLang="zh-CN" sz="2800" dirty="0">
                <a:solidFill>
                  <a:srgbClr val="FF0000"/>
                </a:solidFill>
              </a:rPr>
              <a:t>—</a:t>
            </a:r>
            <a:r>
              <a:rPr lang="zh-CN" altLang="en-US" sz="2800" dirty="0">
                <a:solidFill>
                  <a:srgbClr val="FF0000"/>
                </a:solidFill>
              </a:rPr>
              <a:t>响应</a:t>
            </a:r>
            <a:r>
              <a:rPr lang="zh-CN" altLang="en-US" sz="2800" dirty="0"/>
              <a:t>机制</a:t>
            </a:r>
            <a:endParaRPr lang="en-US" altLang="zh-CN" sz="2800" dirty="0"/>
          </a:p>
          <a:p>
            <a:pPr lvl="1">
              <a:lnSpc>
                <a:spcPct val="150000"/>
              </a:lnSpc>
              <a:spcBef>
                <a:spcPts val="0"/>
              </a:spcBef>
            </a:pPr>
            <a:r>
              <a:rPr lang="en-US" altLang="zh-CN" sz="2400" dirty="0"/>
              <a:t>4</a:t>
            </a:r>
            <a:r>
              <a:rPr lang="zh-CN" altLang="en-US" sz="2400" dirty="0"/>
              <a:t>）用户收到挑战后，将种子值，迭代值和通行短语输入到</a:t>
            </a:r>
            <a:r>
              <a:rPr lang="zh-CN" altLang="en-US" sz="2400" dirty="0">
                <a:latin typeface="Arial" panose="020B0604020202020204" pitchFamily="34" charset="0"/>
              </a:rPr>
              <a:t>“</a:t>
            </a:r>
            <a:r>
              <a:rPr lang="zh-CN" altLang="en-US" sz="2400" dirty="0"/>
              <a:t>计算器</a:t>
            </a:r>
            <a:r>
              <a:rPr lang="zh-CN" altLang="en-US" sz="2400" dirty="0">
                <a:latin typeface="Arial" panose="020B0604020202020204" pitchFamily="34" charset="0"/>
              </a:rPr>
              <a:t>”</a:t>
            </a:r>
            <a:r>
              <a:rPr lang="zh-CN" altLang="en-US" sz="2400" dirty="0"/>
              <a:t>中进行计算，并把结果作为回答返回服务器</a:t>
            </a:r>
            <a:endParaRPr lang="en-US" altLang="zh-CN" sz="2400" dirty="0"/>
          </a:p>
          <a:p>
            <a:pPr lvl="1">
              <a:lnSpc>
                <a:spcPct val="150000"/>
              </a:lnSpc>
              <a:spcBef>
                <a:spcPts val="0"/>
              </a:spcBef>
            </a:pPr>
            <a:r>
              <a:rPr lang="en-US" altLang="zh-CN" sz="2400" dirty="0"/>
              <a:t>5</a:t>
            </a:r>
            <a:r>
              <a:rPr lang="zh-CN" altLang="en-US" sz="2400" dirty="0"/>
              <a:t>）服务器暂存从用户那里收到的回答。因为它也知道用户的通行短语，所以它能计算出用户正确的回答，通过比较就可以核实用户的确切身份。</a:t>
            </a:r>
          </a:p>
        </p:txBody>
      </p:sp>
      <p:sp>
        <p:nvSpPr>
          <p:cNvPr id="3" name="标题 2"/>
          <p:cNvSpPr>
            <a:spLocks noGrp="1"/>
          </p:cNvSpPr>
          <p:nvPr>
            <p:ph type="title"/>
          </p:nvPr>
        </p:nvSpPr>
        <p:spPr/>
        <p:txBody>
          <a:bodyPr/>
          <a:lstStyle/>
          <a:p>
            <a:r>
              <a:rPr lang="zh-CN" altLang="en-US" dirty="0"/>
              <a:t>动态口令认证过程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01763"/>
            <a:ext cx="7523162" cy="4114800"/>
          </a:xfrm>
        </p:spPr>
        <p:txBody>
          <a:bodyPr/>
          <a:lstStyle/>
          <a:p>
            <a:pPr>
              <a:lnSpc>
                <a:spcPct val="150000"/>
              </a:lnSpc>
              <a:spcBef>
                <a:spcPts val="0"/>
              </a:spcBef>
            </a:pPr>
            <a:r>
              <a:rPr lang="zh-CN" altLang="en-US" sz="2800" dirty="0"/>
              <a:t>动态口令中的什么相当于静态口令中的用户名？</a:t>
            </a:r>
            <a:endParaRPr lang="en-US" altLang="zh-CN" sz="2800" dirty="0"/>
          </a:p>
          <a:p>
            <a:pPr lvl="1">
              <a:lnSpc>
                <a:spcPct val="150000"/>
              </a:lnSpc>
              <a:spcBef>
                <a:spcPts val="0"/>
              </a:spcBef>
            </a:pPr>
            <a:r>
              <a:rPr lang="zh-CN" altLang="en-US" sz="2800" dirty="0">
                <a:solidFill>
                  <a:srgbClr val="FF0000"/>
                </a:solidFill>
              </a:rPr>
              <a:t>可以把种子值形象地理解为用户名。</a:t>
            </a:r>
            <a:endParaRPr lang="en-US" altLang="zh-CN" sz="2800" dirty="0">
              <a:solidFill>
                <a:srgbClr val="FF0000"/>
              </a:solidFill>
            </a:endParaRPr>
          </a:p>
          <a:p>
            <a:pPr>
              <a:lnSpc>
                <a:spcPct val="150000"/>
              </a:lnSpc>
              <a:spcBef>
                <a:spcPts val="0"/>
              </a:spcBef>
            </a:pPr>
            <a:endParaRPr lang="zh-CN" altLang="en-US" sz="2800" dirty="0"/>
          </a:p>
        </p:txBody>
      </p:sp>
      <p:sp>
        <p:nvSpPr>
          <p:cNvPr id="3" name="标题 2"/>
          <p:cNvSpPr>
            <a:spLocks noGrp="1"/>
          </p:cNvSpPr>
          <p:nvPr>
            <p:ph type="title"/>
          </p:nvPr>
        </p:nvSpPr>
        <p:spPr/>
        <p:txBody>
          <a:bodyPr/>
          <a:lstStyle/>
          <a:p>
            <a:r>
              <a:rPr lang="zh-CN" altLang="en-US" dirty="0"/>
              <a:t>动态口令认证过程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2"/>
          <p:cNvSpPr>
            <a:spLocks noGrp="1" noChangeArrowheads="1"/>
          </p:cNvSpPr>
          <p:nvPr>
            <p:ph type="title"/>
          </p:nvPr>
        </p:nvSpPr>
        <p:spPr/>
        <p:txBody>
          <a:bodyPr/>
          <a:lstStyle/>
          <a:p>
            <a:pPr eaLnBrk="1" hangingPunct="1"/>
            <a:r>
              <a:rPr lang="zh-CN" altLang="en-US" dirty="0"/>
              <a:t>动态口令的安全性</a:t>
            </a:r>
          </a:p>
        </p:txBody>
      </p:sp>
      <p:sp>
        <p:nvSpPr>
          <p:cNvPr id="132102" name="Rectangle 3"/>
          <p:cNvSpPr>
            <a:spLocks noGrp="1" noChangeArrowheads="1"/>
          </p:cNvSpPr>
          <p:nvPr>
            <p:ph type="body" idx="1"/>
          </p:nvPr>
        </p:nvSpPr>
        <p:spPr>
          <a:xfrm>
            <a:off x="544513" y="1447800"/>
            <a:ext cx="8137525" cy="4638675"/>
          </a:xfrm>
        </p:spPr>
        <p:txBody>
          <a:bodyPr/>
          <a:lstStyle/>
          <a:p>
            <a:pPr eaLnBrk="1" hangingPunct="1">
              <a:lnSpc>
                <a:spcPts val="3800"/>
              </a:lnSpc>
              <a:spcBef>
                <a:spcPts val="0"/>
              </a:spcBef>
            </a:pPr>
            <a:r>
              <a:rPr lang="zh-CN" altLang="en-US" sz="2400" dirty="0"/>
              <a:t>我们可以看出，用户通过网络传给服务器的口令是种子值，迭代值和通行短语在计算器作用下的计算结果，用户本身的通行短语并没有在网上传播。</a:t>
            </a:r>
          </a:p>
          <a:p>
            <a:pPr eaLnBrk="1" hangingPunct="1">
              <a:lnSpc>
                <a:spcPts val="3800"/>
              </a:lnSpc>
              <a:spcBef>
                <a:spcPts val="0"/>
              </a:spcBef>
            </a:pPr>
            <a:r>
              <a:rPr lang="zh-CN" altLang="en-US" sz="2400" dirty="0"/>
              <a:t>只要计算器足够复杂，就很难从中提取出原始的通行短语，从而有效地抵御了</a:t>
            </a:r>
            <a:r>
              <a:rPr lang="zh-CN" altLang="en-US" sz="2400" dirty="0">
                <a:solidFill>
                  <a:srgbClr val="FF0000"/>
                </a:solidFill>
              </a:rPr>
              <a:t>网络监听攻击</a:t>
            </a:r>
            <a:r>
              <a:rPr lang="zh-CN" altLang="en-US" sz="2400" dirty="0"/>
              <a:t>。又因为迭代值总是不断变化的，比如每当身份认证成功时，将用户的迭代值自动减</a:t>
            </a:r>
            <a:r>
              <a:rPr lang="en-US" altLang="zh-CN" sz="2400" dirty="0"/>
              <a:t>1</a:t>
            </a:r>
            <a:r>
              <a:rPr lang="zh-CN" altLang="en-US" sz="2400" dirty="0"/>
              <a:t>，这使得下一次用户登录时使用鉴别信息与上次不同（一次性口令技术由此得名），从而有效地阻止了</a:t>
            </a:r>
            <a:r>
              <a:rPr lang="zh-CN" altLang="en-US" sz="2400" dirty="0">
                <a:solidFill>
                  <a:srgbClr val="FF0000"/>
                </a:solidFill>
              </a:rPr>
              <a:t>重放攻击</a:t>
            </a:r>
            <a:r>
              <a:rPr lang="zh-CN" altLang="en-US" sz="2400" dirty="0"/>
              <a:t>。</a:t>
            </a:r>
            <a:r>
              <a:rPr lang="zh-CN" altLang="en-US" sz="2400" dirty="0">
                <a:latin typeface="Arial" panose="020B0604020202020204" pitchFamily="34" charset="0"/>
              </a:rPr>
              <a:t> </a:t>
            </a:r>
            <a:endParaRPr lang="zh-CN"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2"/>
          <p:cNvSpPr>
            <a:spLocks noGrp="1" noChangeArrowheads="1"/>
          </p:cNvSpPr>
          <p:nvPr>
            <p:ph type="title"/>
          </p:nvPr>
        </p:nvSpPr>
        <p:spPr/>
        <p:txBody>
          <a:bodyPr/>
          <a:lstStyle/>
          <a:p>
            <a:pPr eaLnBrk="1" hangingPunct="1"/>
            <a:r>
              <a:rPr lang="zh-CN" altLang="en-US" dirty="0"/>
              <a:t>动态口令的安全性</a:t>
            </a:r>
          </a:p>
        </p:txBody>
      </p:sp>
      <p:sp>
        <p:nvSpPr>
          <p:cNvPr id="133126" name="Rectangle 3"/>
          <p:cNvSpPr>
            <a:spLocks noGrp="1" noChangeArrowheads="1"/>
          </p:cNvSpPr>
          <p:nvPr>
            <p:ph type="body" idx="1"/>
          </p:nvPr>
        </p:nvSpPr>
        <p:spPr/>
        <p:txBody>
          <a:bodyPr/>
          <a:lstStyle/>
          <a:p>
            <a:pPr eaLnBrk="1" hangingPunct="1">
              <a:lnSpc>
                <a:spcPct val="150000"/>
              </a:lnSpc>
              <a:spcBef>
                <a:spcPts val="0"/>
              </a:spcBef>
            </a:pPr>
            <a:r>
              <a:rPr lang="zh-CN" altLang="en-US" sz="3300" dirty="0"/>
              <a:t>总之，与传统口令技术的单因子（口令）鉴别不同，一次性口令技术是一种多因子（种子值，迭代值和通行短语）鉴别技术，其中引入的不确定因子使得它更为安全。</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zh-CN" altLang="en-US" sz="4400"/>
              <a:t>内容提要</a:t>
            </a:r>
            <a:endParaRPr lang="en-US" altLang="zh-CN" sz="2800">
              <a:solidFill>
                <a:schemeClr val="accent1"/>
              </a:solidFill>
            </a:endParaRPr>
          </a:p>
        </p:txBody>
      </p:sp>
      <p:grpSp>
        <p:nvGrpSpPr>
          <p:cNvPr id="33" name="Group 3"/>
          <p:cNvGrpSpPr/>
          <p:nvPr/>
        </p:nvGrpSpPr>
        <p:grpSpPr bwMode="auto">
          <a:xfrm>
            <a:off x="1295400" y="1981200"/>
            <a:ext cx="762000" cy="665163"/>
            <a:chOff x="1110" y="2656"/>
            <a:chExt cx="1549" cy="1351"/>
          </a:xfrm>
        </p:grpSpPr>
        <p:sp>
          <p:nvSpPr>
            <p:cNvPr id="3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3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3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37" name="Line 7"/>
          <p:cNvSpPr>
            <a:spLocks noChangeShapeType="1"/>
          </p:cNvSpPr>
          <p:nvPr/>
        </p:nvSpPr>
        <p:spPr bwMode="auto">
          <a:xfrm>
            <a:off x="1905000" y="2590800"/>
            <a:ext cx="4800600" cy="0"/>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38" name="Text Box 8"/>
          <p:cNvSpPr txBox="1">
            <a:spLocks noChangeArrowheads="1"/>
          </p:cNvSpPr>
          <p:nvPr/>
        </p:nvSpPr>
        <p:spPr bwMode="auto">
          <a:xfrm>
            <a:off x="2166938" y="1828800"/>
            <a:ext cx="4535487" cy="701675"/>
          </a:xfrm>
          <a:prstGeom prst="rect">
            <a:avLst/>
          </a:prstGeom>
          <a:noFill/>
          <a:ln w="9525" algn="ctr">
            <a:noFill/>
            <a:miter lim="800000"/>
          </a:ln>
          <a:effectLst/>
        </p:spPr>
        <p:txBody>
          <a:bodyPr>
            <a:spAutoFit/>
          </a:bodyPr>
          <a:lstStyle/>
          <a:p>
            <a:pPr eaLnBrk="0" hangingPunct="0"/>
            <a:r>
              <a:rPr lang="zh-CN" altLang="en-US" sz="4000" b="1" dirty="0">
                <a:solidFill>
                  <a:srgbClr val="000000"/>
                </a:solidFill>
                <a:latin typeface="Times New Roman" panose="02020603050405020304" pitchFamily="18" charset="0"/>
                <a:ea typeface="隶书" panose="02010509060101010101" pitchFamily="49" charset="-122"/>
              </a:rPr>
              <a:t>口令概述</a:t>
            </a:r>
            <a:endParaRPr lang="zh-CN" altLang="en-US" sz="4000" b="1" dirty="0">
              <a:solidFill>
                <a:srgbClr val="000000"/>
              </a:solidFill>
              <a:ea typeface="隶书" panose="02010509060101010101" pitchFamily="49" charset="-122"/>
            </a:endParaRPr>
          </a:p>
        </p:txBody>
      </p:sp>
      <p:sp>
        <p:nvSpPr>
          <p:cNvPr id="39" name="Text Box 9"/>
          <p:cNvSpPr txBox="1">
            <a:spLocks noChangeArrowheads="1"/>
          </p:cNvSpPr>
          <p:nvPr/>
        </p:nvSpPr>
        <p:spPr bwMode="gray">
          <a:xfrm>
            <a:off x="1492250" y="2079625"/>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1</a:t>
            </a:r>
          </a:p>
        </p:txBody>
      </p:sp>
      <p:grpSp>
        <p:nvGrpSpPr>
          <p:cNvPr id="40" name="Group 34"/>
          <p:cNvGrpSpPr/>
          <p:nvPr/>
        </p:nvGrpSpPr>
        <p:grpSpPr bwMode="auto">
          <a:xfrm>
            <a:off x="1295400" y="3038475"/>
            <a:ext cx="5410200" cy="817563"/>
            <a:chOff x="1152" y="1596"/>
            <a:chExt cx="3408" cy="515"/>
          </a:xfrm>
        </p:grpSpPr>
        <p:grpSp>
          <p:nvGrpSpPr>
            <p:cNvPr id="41" name="Group 11"/>
            <p:cNvGrpSpPr/>
            <p:nvPr/>
          </p:nvGrpSpPr>
          <p:grpSpPr bwMode="auto">
            <a:xfrm>
              <a:off x="1152" y="1692"/>
              <a:ext cx="480" cy="419"/>
              <a:chOff x="3174" y="2656"/>
              <a:chExt cx="1549" cy="1351"/>
            </a:xfrm>
          </p:grpSpPr>
          <p:sp>
            <p:nvSpPr>
              <p:cNvPr id="45" name="AutoShape 1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46" name="AutoShape 1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47" name="AutoShape 1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p:spPr>
            <p:txBody>
              <a:bodyPr wrap="none" anchor="ctr"/>
              <a:lstStyle/>
              <a:p>
                <a:endParaRPr lang="zh-CN" altLang="en-US"/>
              </a:p>
            </p:txBody>
          </p:sp>
        </p:grpSp>
        <p:sp>
          <p:nvSpPr>
            <p:cNvPr id="42" name="Line 15"/>
            <p:cNvSpPr>
              <a:spLocks noChangeShapeType="1"/>
            </p:cNvSpPr>
            <p:nvPr/>
          </p:nvSpPr>
          <p:spPr bwMode="auto">
            <a:xfrm>
              <a:off x="1536" y="2076"/>
              <a:ext cx="3024" cy="0"/>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43" name="Text Box 16"/>
            <p:cNvSpPr txBox="1">
              <a:spLocks noChangeArrowheads="1"/>
            </p:cNvSpPr>
            <p:nvPr/>
          </p:nvSpPr>
          <p:spPr bwMode="auto">
            <a:xfrm>
              <a:off x="1701" y="1596"/>
              <a:ext cx="2853" cy="442"/>
            </a:xfrm>
            <a:prstGeom prst="rect">
              <a:avLst/>
            </a:prstGeom>
            <a:solidFill>
              <a:schemeClr val="accent2"/>
            </a:solidFill>
            <a:ln w="9525" algn="ctr">
              <a:noFill/>
              <a:miter lim="800000"/>
            </a:ln>
            <a:effectLst/>
          </p:spPr>
          <p:txBody>
            <a:bodyPr wrap="square">
              <a:spAutoFit/>
            </a:bodyPr>
            <a:lstStyle/>
            <a:p>
              <a:pPr eaLnBrk="0" hangingPunct="0"/>
              <a:r>
                <a:rPr lang="zh-CN" altLang="en-US" sz="4000" b="1" dirty="0">
                  <a:solidFill>
                    <a:srgbClr val="000000"/>
                  </a:solidFill>
                  <a:ea typeface="隶书" panose="02010509060101010101" pitchFamily="49" charset="-122"/>
                </a:rPr>
                <a:t>口令破解 </a:t>
              </a:r>
            </a:p>
          </p:txBody>
        </p:sp>
        <p:sp>
          <p:nvSpPr>
            <p:cNvPr id="44" name="Text Box 17"/>
            <p:cNvSpPr txBox="1">
              <a:spLocks noChangeArrowheads="1"/>
            </p:cNvSpPr>
            <p:nvPr/>
          </p:nvSpPr>
          <p:spPr bwMode="gray">
            <a:xfrm>
              <a:off x="1276" y="1754"/>
              <a:ext cx="223" cy="288"/>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2</a:t>
              </a:r>
            </a:p>
          </p:txBody>
        </p:sp>
      </p:grpSp>
      <p:grpSp>
        <p:nvGrpSpPr>
          <p:cNvPr id="48" name="Group 19"/>
          <p:cNvGrpSpPr/>
          <p:nvPr/>
        </p:nvGrpSpPr>
        <p:grpSpPr bwMode="auto">
          <a:xfrm>
            <a:off x="1295400" y="4554538"/>
            <a:ext cx="762000" cy="665162"/>
            <a:chOff x="1110" y="2656"/>
            <a:chExt cx="1549" cy="1351"/>
          </a:xfrm>
        </p:grpSpPr>
        <p:sp>
          <p:nvSpPr>
            <p:cNvPr id="49" name="AutoShape 20"/>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a:effectLst/>
          </p:spPr>
          <p:txBody>
            <a:bodyPr wrap="none" anchor="ctr"/>
            <a:lstStyle/>
            <a:p>
              <a:endParaRPr lang="zh-CN" altLang="en-US"/>
            </a:p>
          </p:txBody>
        </p:sp>
        <p:sp>
          <p:nvSpPr>
            <p:cNvPr id="50" name="AutoShape 21"/>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p:spPr>
          <p:txBody>
            <a:bodyPr wrap="none" anchor="ctr"/>
            <a:lstStyle/>
            <a:p>
              <a:endParaRPr lang="zh-CN" altLang="en-US"/>
            </a:p>
          </p:txBody>
        </p:sp>
        <p:sp>
          <p:nvSpPr>
            <p:cNvPr id="51" name="AutoShape 22"/>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p:spPr>
          <p:txBody>
            <a:bodyPr wrap="none" anchor="ctr"/>
            <a:lstStyle/>
            <a:p>
              <a:endParaRPr lang="zh-CN" altLang="en-US"/>
            </a:p>
          </p:txBody>
        </p:sp>
      </p:grpSp>
      <p:sp>
        <p:nvSpPr>
          <p:cNvPr id="52" name="Line 23"/>
          <p:cNvSpPr>
            <a:spLocks noChangeShapeType="1"/>
          </p:cNvSpPr>
          <p:nvPr/>
        </p:nvSpPr>
        <p:spPr bwMode="auto">
          <a:xfrm>
            <a:off x="1905000" y="5164138"/>
            <a:ext cx="4800600" cy="0"/>
          </a:xfrm>
          <a:prstGeom prst="line">
            <a:avLst/>
          </a:prstGeom>
          <a:noFill/>
          <a:ln w="25400">
            <a:solidFill>
              <a:srgbClr val="C0C0C0"/>
            </a:solidFill>
            <a:prstDash val="sysDot"/>
            <a:round/>
            <a:tailEnd type="oval" w="med" len="med"/>
          </a:ln>
          <a:effectLst/>
        </p:spPr>
        <p:txBody>
          <a:bodyPr wrap="none" anchor="ctr"/>
          <a:lstStyle/>
          <a:p>
            <a:endParaRPr lang="zh-CN" altLang="en-US"/>
          </a:p>
        </p:txBody>
      </p:sp>
      <p:sp>
        <p:nvSpPr>
          <p:cNvPr id="53" name="Text Box 24"/>
          <p:cNvSpPr txBox="1">
            <a:spLocks noChangeArrowheads="1"/>
          </p:cNvSpPr>
          <p:nvPr/>
        </p:nvSpPr>
        <p:spPr bwMode="auto">
          <a:xfrm>
            <a:off x="2166938" y="4402138"/>
            <a:ext cx="4614862" cy="701675"/>
          </a:xfrm>
          <a:prstGeom prst="rect">
            <a:avLst/>
          </a:prstGeom>
          <a:noFill/>
          <a:ln w="9525" algn="ctr">
            <a:noFill/>
            <a:miter lim="800000"/>
          </a:ln>
          <a:effectLst/>
        </p:spPr>
        <p:txBody>
          <a:bodyPr wrap="square">
            <a:spAutoFit/>
          </a:bodyPr>
          <a:lstStyle/>
          <a:p>
            <a:pPr eaLnBrk="0" hangingPunct="0"/>
            <a:r>
              <a:rPr lang="zh-CN" altLang="en-US" sz="4000" b="1" dirty="0">
                <a:solidFill>
                  <a:srgbClr val="000000"/>
                </a:solidFill>
                <a:ea typeface="隶书" panose="02010509060101010101" pitchFamily="49" charset="-122"/>
              </a:rPr>
              <a:t>口令安全防御 </a:t>
            </a:r>
          </a:p>
        </p:txBody>
      </p:sp>
      <p:sp>
        <p:nvSpPr>
          <p:cNvPr id="54" name="Text Box 25"/>
          <p:cNvSpPr txBox="1">
            <a:spLocks noChangeArrowheads="1"/>
          </p:cNvSpPr>
          <p:nvPr/>
        </p:nvSpPr>
        <p:spPr bwMode="gray">
          <a:xfrm>
            <a:off x="1492250" y="4652963"/>
            <a:ext cx="354013" cy="457200"/>
          </a:xfrm>
          <a:prstGeom prst="rect">
            <a:avLst/>
          </a:prstGeom>
          <a:noFill/>
          <a:ln w="9525" algn="ctr">
            <a:noFill/>
            <a:miter lim="800000"/>
          </a:ln>
          <a:effectLst/>
        </p:spPr>
        <p:txBody>
          <a:bodyPr wrap="none">
            <a:spAutoFit/>
          </a:bodyPr>
          <a:lstStyle/>
          <a:p>
            <a:pPr algn="ctr" eaLnBrk="0" hangingPunct="0"/>
            <a:r>
              <a:rPr lang="en-US" altLang="zh-CN" sz="2400" b="1">
                <a:solidFill>
                  <a:schemeClr val="bg1"/>
                </a:solidFill>
                <a:ea typeface="宋体" panose="02010600030101010101" pitchFamily="2" charset="-122"/>
              </a:rPr>
              <a:t>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962025" y="2565400"/>
            <a:ext cx="7134225" cy="1143000"/>
          </a:xfrm>
          <a:noFill/>
        </p:spPr>
        <p:txBody>
          <a:bodyPr/>
          <a:lstStyle/>
          <a:p>
            <a:r>
              <a:rPr lang="zh-CN" altLang="en-US" b="1" dirty="0">
                <a:solidFill>
                  <a:srgbClr val="0000FF"/>
                </a:solidFill>
              </a:rPr>
              <a:t>（一）</a:t>
            </a:r>
            <a:r>
              <a:rPr lang="en-US" altLang="zh-CN" b="1" dirty="0">
                <a:solidFill>
                  <a:srgbClr val="0000FF"/>
                </a:solidFill>
                <a:latin typeface="Times New Roman" panose="02020603050405020304" pitchFamily="18" charset="0"/>
              </a:rPr>
              <a:t>Windows</a:t>
            </a:r>
            <a:r>
              <a:rPr lang="zh-CN" altLang="en-US" b="1" dirty="0">
                <a:solidFill>
                  <a:srgbClr val="0000FF"/>
                </a:solidFill>
              </a:rPr>
              <a:t>密码破解</a:t>
            </a:r>
            <a:endParaRPr lang="en-US" altLang="zh-CN" b="1" dirty="0">
              <a:solidFill>
                <a:srgbClr val="00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4294967295"/>
          </p:nvPr>
        </p:nvSpPr>
        <p:spPr>
          <a:xfrm>
            <a:off x="3419475" y="6594475"/>
            <a:ext cx="2133600" cy="263525"/>
          </a:xfrm>
          <a:prstGeom prst="rect">
            <a:avLst/>
          </a:prstGeom>
        </p:spPr>
        <p:txBody>
          <a:bodyPr/>
          <a:lstStyle/>
          <a:p>
            <a:fld id="{EE6BB01E-4E0C-470F-A9C3-CE044CE66F93}" type="slidenum">
              <a:rPr lang="zh-CN" altLang="en-US"/>
              <a:t>5</a:t>
            </a:fld>
            <a:endParaRPr lang="en-US" altLang="zh-CN"/>
          </a:p>
        </p:txBody>
      </p:sp>
      <p:sp>
        <p:nvSpPr>
          <p:cNvPr id="406530" name="Rectangle 2"/>
          <p:cNvSpPr>
            <a:spLocks noGrp="1" noChangeArrowheads="1"/>
          </p:cNvSpPr>
          <p:nvPr>
            <p:ph type="title"/>
          </p:nvPr>
        </p:nvSpPr>
        <p:spPr/>
        <p:txBody>
          <a:bodyPr/>
          <a:lstStyle/>
          <a:p>
            <a:r>
              <a:rPr lang="zh-CN" altLang="en-US" sz="3600" dirty="0"/>
              <a:t>口令</a:t>
            </a:r>
          </a:p>
        </p:txBody>
      </p:sp>
      <p:sp>
        <p:nvSpPr>
          <p:cNvPr id="406531" name="Rectangle 3"/>
          <p:cNvSpPr>
            <a:spLocks noGrp="1" noChangeArrowheads="1"/>
          </p:cNvSpPr>
          <p:nvPr>
            <p:ph type="body" idx="1"/>
          </p:nvPr>
        </p:nvSpPr>
        <p:spPr>
          <a:xfrm>
            <a:off x="457200" y="1247775"/>
            <a:ext cx="8229600" cy="1062038"/>
          </a:xfrm>
        </p:spPr>
        <p:txBody>
          <a:bodyPr/>
          <a:lstStyle/>
          <a:p>
            <a:pPr>
              <a:lnSpc>
                <a:spcPct val="105000"/>
              </a:lnSpc>
            </a:pPr>
            <a:r>
              <a:rPr lang="zh-CN" altLang="en-US" dirty="0"/>
              <a:t>口令</a:t>
            </a:r>
            <a:r>
              <a:rPr lang="en-US" altLang="zh-CN" dirty="0"/>
              <a:t>(password)</a:t>
            </a:r>
            <a:r>
              <a:rPr lang="zh-CN" altLang="en-US" dirty="0"/>
              <a:t>，是最常用的认证方式，俗称为“密码”。</a:t>
            </a:r>
          </a:p>
        </p:txBody>
      </p:sp>
      <p:sp>
        <p:nvSpPr>
          <p:cNvPr id="406532" name="Text Box 4"/>
          <p:cNvSpPr txBox="1">
            <a:spLocks noChangeArrowheads="1"/>
          </p:cNvSpPr>
          <p:nvPr/>
        </p:nvSpPr>
        <p:spPr bwMode="auto">
          <a:xfrm>
            <a:off x="971550" y="2409825"/>
            <a:ext cx="7632700" cy="519113"/>
          </a:xfrm>
          <a:prstGeom prst="rect">
            <a:avLst/>
          </a:prstGeom>
          <a:noFill/>
          <a:ln w="9525">
            <a:noFill/>
            <a:miter lim="800000"/>
          </a:ln>
          <a:effectLst/>
        </p:spPr>
        <p:txBody>
          <a:bodyPr>
            <a:spAutoFit/>
          </a:bodyPr>
          <a:lstStyle/>
          <a:p>
            <a:r>
              <a:rPr lang="zh-CN" altLang="en-US" sz="2800" b="1" dirty="0">
                <a:solidFill>
                  <a:srgbClr val="FC0000"/>
                </a:solidFill>
                <a:ea typeface="黑体" panose="02010609060101010101" pitchFamily="2" charset="-122"/>
              </a:rPr>
              <a:t>注意：与密码运算中的密码不是一个概念！</a:t>
            </a:r>
          </a:p>
        </p:txBody>
      </p:sp>
      <p:sp>
        <p:nvSpPr>
          <p:cNvPr id="406533" name="Rectangle 5"/>
          <p:cNvSpPr>
            <a:spLocks noChangeArrowheads="1"/>
          </p:cNvSpPr>
          <p:nvPr/>
        </p:nvSpPr>
        <p:spPr bwMode="auto">
          <a:xfrm>
            <a:off x="468313" y="3068638"/>
            <a:ext cx="8229600" cy="2016125"/>
          </a:xfrm>
          <a:prstGeom prst="rect">
            <a:avLst/>
          </a:prstGeom>
          <a:noFill/>
          <a:ln w="9525">
            <a:noFill/>
            <a:miter lim="800000"/>
          </a:ln>
          <a:effectLst/>
        </p:spPr>
        <p:txBody>
          <a:bodyPr/>
          <a:lstStyle/>
          <a:p>
            <a:pPr marL="342900" indent="-342900">
              <a:lnSpc>
                <a:spcPct val="115000"/>
              </a:lnSpc>
              <a:spcBef>
                <a:spcPct val="20000"/>
              </a:spcBef>
              <a:spcAft>
                <a:spcPct val="10000"/>
              </a:spcAft>
              <a:buClr>
                <a:srgbClr val="FF0000"/>
              </a:buClr>
              <a:buFont typeface="Wingdings" panose="05000000000000000000" pitchFamily="2" charset="2"/>
              <a:buChar char="v"/>
            </a:pPr>
            <a:r>
              <a:rPr lang="zh-CN" altLang="en-US" sz="2800" b="1" dirty="0">
                <a:solidFill>
                  <a:srgbClr val="000000"/>
                </a:solidFill>
                <a:latin typeface="Times New Roman" panose="02020603050405020304" pitchFamily="18" charset="0"/>
                <a:ea typeface="黑体" panose="02010609060101010101" pitchFamily="2" charset="-122"/>
              </a:rPr>
              <a:t>当被认证对象要求访问提供服务的系统时，系统要求被访问者提交口令，系统收到口令后将其与数据库中存储的用户口令进行</a:t>
            </a:r>
            <a:r>
              <a:rPr lang="zh-CN" altLang="en-US" sz="2800" b="1" dirty="0">
                <a:solidFill>
                  <a:srgbClr val="FC0000"/>
                </a:solidFill>
                <a:latin typeface="Times New Roman" panose="02020603050405020304" pitchFamily="18" charset="0"/>
                <a:ea typeface="黑体" panose="02010609060101010101" pitchFamily="2" charset="-122"/>
              </a:rPr>
              <a:t>比较</a:t>
            </a:r>
            <a:r>
              <a:rPr lang="zh-CN" altLang="en-US" sz="2800" b="1" dirty="0">
                <a:solidFill>
                  <a:srgbClr val="000000"/>
                </a:solidFill>
                <a:latin typeface="Times New Roman" panose="02020603050405020304" pitchFamily="18" charset="0"/>
                <a:ea typeface="黑体" panose="02010609060101010101" pitchFamily="2" charset="-122"/>
              </a:rPr>
              <a:t>，以确认访问者是否为合法。</a:t>
            </a:r>
            <a:endParaRPr lang="en-US" altLang="zh-CN" sz="2800" b="1" dirty="0">
              <a:solidFill>
                <a:srgbClr val="000000"/>
              </a:solidFill>
              <a:latin typeface="Times New Roman" panose="02020603050405020304" pitchFamily="18"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anim calcmode="lin" valueType="num">
                                      <p:cBhvr additive="base">
                                        <p:cTn id="7" dur="500" fill="hold"/>
                                        <p:tgtEl>
                                          <p:spTgt spid="4065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65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6532"/>
                                        </p:tgtEl>
                                        <p:attrNameLst>
                                          <p:attrName>style.visibility</p:attrName>
                                        </p:attrNameLst>
                                      </p:cBhvr>
                                      <p:to>
                                        <p:strVal val="visible"/>
                                      </p:to>
                                    </p:set>
                                    <p:anim calcmode="lin" valueType="num">
                                      <p:cBhvr additive="base">
                                        <p:cTn id="13" dur="500" fill="hold"/>
                                        <p:tgtEl>
                                          <p:spTgt spid="406532"/>
                                        </p:tgtEl>
                                        <p:attrNameLst>
                                          <p:attrName>ppt_x</p:attrName>
                                        </p:attrNameLst>
                                      </p:cBhvr>
                                      <p:tavLst>
                                        <p:tav tm="0">
                                          <p:val>
                                            <p:strVal val="#ppt_x"/>
                                          </p:val>
                                        </p:tav>
                                        <p:tav tm="100000">
                                          <p:val>
                                            <p:strVal val="#ppt_x"/>
                                          </p:val>
                                        </p:tav>
                                      </p:tavLst>
                                    </p:anim>
                                    <p:anim calcmode="lin" valueType="num">
                                      <p:cBhvr additive="base">
                                        <p:cTn id="14" dur="500" fill="hold"/>
                                        <p:tgtEl>
                                          <p:spTgt spid="4065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6533">
                                            <p:txEl>
                                              <p:pRg st="0" end="0"/>
                                            </p:txEl>
                                          </p:spTgt>
                                        </p:tgtEl>
                                        <p:attrNameLst>
                                          <p:attrName>style.visibility</p:attrName>
                                        </p:attrNameLst>
                                      </p:cBhvr>
                                      <p:to>
                                        <p:strVal val="visible"/>
                                      </p:to>
                                    </p:set>
                                    <p:anim calcmode="lin" valueType="num">
                                      <p:cBhvr additive="base">
                                        <p:cTn id="19" dur="500" fill="hold"/>
                                        <p:tgtEl>
                                          <p:spTgt spid="40653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65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p:txBody>
          <a:bodyPr/>
          <a:lstStyle/>
          <a:p>
            <a:r>
              <a:rPr lang="en-US" altLang="zh-CN">
                <a:latin typeface="Times New Roman" panose="02020603050405020304" pitchFamily="18" charset="0"/>
              </a:rPr>
              <a:t>Windows</a:t>
            </a:r>
            <a:r>
              <a:rPr lang="zh-CN" altLang="en-US"/>
              <a:t>密码</a:t>
            </a:r>
            <a:r>
              <a:rPr lang="zh-CN" altLang="en-US">
                <a:latin typeface="Times New Roman" panose="02020603050405020304" pitchFamily="18" charset="0"/>
              </a:rPr>
              <a:t>：</a:t>
            </a:r>
            <a:r>
              <a:rPr lang="zh-CN" altLang="en-US"/>
              <a:t>安全策略</a:t>
            </a:r>
          </a:p>
        </p:txBody>
      </p:sp>
      <p:sp>
        <p:nvSpPr>
          <p:cNvPr id="460803" name="Rectangle 3"/>
          <p:cNvSpPr>
            <a:spLocks noGrp="1" noChangeArrowheads="1"/>
          </p:cNvSpPr>
          <p:nvPr>
            <p:ph type="body" idx="1"/>
          </p:nvPr>
        </p:nvSpPr>
        <p:spPr>
          <a:xfrm>
            <a:off x="658813" y="1554162"/>
            <a:ext cx="7772400" cy="4637087"/>
          </a:xfrm>
        </p:spPr>
        <p:txBody>
          <a:bodyPr/>
          <a:lstStyle/>
          <a:p>
            <a:r>
              <a:rPr lang="en-US" altLang="zh-CN" sz="2800" dirty="0"/>
              <a:t>Windows</a:t>
            </a:r>
            <a:r>
              <a:rPr lang="zh-CN" altLang="en-US" sz="2800" dirty="0"/>
              <a:t>中的</a:t>
            </a:r>
            <a:r>
              <a:rPr lang="zh-CN" altLang="en-US" sz="2800" dirty="0">
                <a:solidFill>
                  <a:srgbClr val="0000FF"/>
                </a:solidFill>
              </a:rPr>
              <a:t>本地安全授权子系统</a:t>
            </a:r>
            <a:r>
              <a:rPr lang="zh-CN" altLang="en-US" sz="2800" dirty="0"/>
              <a:t>（</a:t>
            </a:r>
            <a:r>
              <a:rPr lang="en-US" altLang="zh-CN" sz="2800" dirty="0"/>
              <a:t>LSASS</a:t>
            </a:r>
            <a:r>
              <a:rPr lang="zh-CN" altLang="en-US" sz="2800" dirty="0"/>
              <a:t>，</a:t>
            </a:r>
            <a:r>
              <a:rPr lang="en-US" altLang="zh-CN" sz="2800" dirty="0"/>
              <a:t>Local Security Authority Subsystem Service</a:t>
            </a:r>
            <a:r>
              <a:rPr lang="zh-CN" altLang="en-US" sz="2800" dirty="0"/>
              <a:t>）负责有关安全方面的功能；</a:t>
            </a:r>
          </a:p>
          <a:p>
            <a:r>
              <a:rPr lang="zh-CN" altLang="en-US" sz="2800" dirty="0"/>
              <a:t>该子系统将用户登录过程中输入的用户名和密码信息发送给</a:t>
            </a:r>
            <a:r>
              <a:rPr lang="zh-CN" altLang="en-US" sz="2800" dirty="0">
                <a:solidFill>
                  <a:srgbClr val="0000FF"/>
                </a:solidFill>
              </a:rPr>
              <a:t>安全帐号管理器</a:t>
            </a:r>
            <a:r>
              <a:rPr lang="zh-CN" altLang="en-US" sz="2800" dirty="0"/>
              <a:t>（</a:t>
            </a:r>
            <a:r>
              <a:rPr lang="en-US" altLang="zh-CN" sz="2800" dirty="0"/>
              <a:t>SAM</a:t>
            </a:r>
            <a:r>
              <a:rPr lang="zh-CN" altLang="en-US" sz="2800" dirty="0"/>
              <a:t>，</a:t>
            </a:r>
            <a:r>
              <a:rPr lang="en-US" altLang="zh-CN" sz="2800" dirty="0"/>
              <a:t>Security Account Manage</a:t>
            </a:r>
            <a:r>
              <a:rPr lang="zh-CN" altLang="en-US" sz="2800" dirty="0"/>
              <a:t>）以决定登录尝试是否合法；</a:t>
            </a:r>
          </a:p>
          <a:p>
            <a:r>
              <a:rPr lang="en-US" altLang="zh-CN" sz="2800" dirty="0"/>
              <a:t>SAM</a:t>
            </a:r>
            <a:r>
              <a:rPr lang="zh-CN" altLang="en-US" sz="2800" dirty="0"/>
              <a:t>中的</a:t>
            </a:r>
            <a:r>
              <a:rPr lang="en-US" altLang="zh-CN" sz="2800" dirty="0">
                <a:solidFill>
                  <a:srgbClr val="0000FF"/>
                </a:solidFill>
              </a:rPr>
              <a:t>SAM</a:t>
            </a:r>
            <a:r>
              <a:rPr lang="zh-CN" altLang="en-US" sz="2800" dirty="0">
                <a:solidFill>
                  <a:srgbClr val="0000FF"/>
                </a:solidFill>
              </a:rPr>
              <a:t>数据库</a:t>
            </a:r>
            <a:r>
              <a:rPr lang="zh-CN" altLang="en-US" sz="2800" dirty="0"/>
              <a:t>（也称为</a:t>
            </a:r>
            <a:r>
              <a:rPr lang="en-US" altLang="zh-CN" sz="2800" dirty="0">
                <a:solidFill>
                  <a:srgbClr val="0000FF"/>
                </a:solidFill>
              </a:rPr>
              <a:t>SAM</a:t>
            </a:r>
            <a:r>
              <a:rPr lang="zh-CN" altLang="en-US" sz="2800" dirty="0">
                <a:solidFill>
                  <a:srgbClr val="0000FF"/>
                </a:solidFill>
              </a:rPr>
              <a:t>文件</a:t>
            </a:r>
            <a:r>
              <a:rPr lang="zh-CN" altLang="en-US" sz="2800" dirty="0"/>
              <a:t>）记录了每一个用户帐号的密码记录。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60803">
                                            <p:txEl>
                                              <p:pRg st="0" end="0"/>
                                            </p:txEl>
                                          </p:spTgt>
                                        </p:tgtEl>
                                        <p:attrNameLst>
                                          <p:attrName>style.visibility</p:attrName>
                                        </p:attrNameLst>
                                      </p:cBhvr>
                                      <p:to>
                                        <p:strVal val="visible"/>
                                      </p:to>
                                    </p:set>
                                    <p:anim calcmode="lin" valueType="num">
                                      <p:cBhvr additive="base">
                                        <p:cTn id="7" dur="500" fill="hold"/>
                                        <p:tgtEl>
                                          <p:spTgt spid="4608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08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0803">
                                            <p:txEl>
                                              <p:pRg st="1" end="1"/>
                                            </p:txEl>
                                          </p:spTgt>
                                        </p:tgtEl>
                                        <p:attrNameLst>
                                          <p:attrName>style.visibility</p:attrName>
                                        </p:attrNameLst>
                                      </p:cBhvr>
                                      <p:to>
                                        <p:strVal val="visible"/>
                                      </p:to>
                                    </p:set>
                                    <p:anim calcmode="lin" valueType="num">
                                      <p:cBhvr additive="base">
                                        <p:cTn id="13" dur="500" fill="hold"/>
                                        <p:tgtEl>
                                          <p:spTgt spid="4608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08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0803">
                                            <p:txEl>
                                              <p:pRg st="2" end="2"/>
                                            </p:txEl>
                                          </p:spTgt>
                                        </p:tgtEl>
                                        <p:attrNameLst>
                                          <p:attrName>style.visibility</p:attrName>
                                        </p:attrNameLst>
                                      </p:cBhvr>
                                      <p:to>
                                        <p:strVal val="visible"/>
                                      </p:to>
                                    </p:set>
                                    <p:anim calcmode="lin" valueType="num">
                                      <p:cBhvr additive="base">
                                        <p:cTn id="19" dur="500" fill="hold"/>
                                        <p:tgtEl>
                                          <p:spTgt spid="4608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08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zh-CN">
                <a:latin typeface="Times New Roman" panose="02020603050405020304" pitchFamily="18" charset="0"/>
              </a:rPr>
              <a:t>Windows</a:t>
            </a:r>
            <a:r>
              <a:rPr lang="zh-CN" altLang="en-US"/>
              <a:t>密码</a:t>
            </a:r>
            <a:r>
              <a:rPr lang="zh-CN" altLang="en-US">
                <a:latin typeface="Times New Roman" panose="02020603050405020304" pitchFamily="18" charset="0"/>
              </a:rPr>
              <a:t>：</a:t>
            </a:r>
            <a:r>
              <a:rPr lang="en-US" altLang="zh-CN">
                <a:latin typeface="Times New Roman" panose="02020603050405020304" pitchFamily="18" charset="0"/>
              </a:rPr>
              <a:t> SAM</a:t>
            </a:r>
            <a:r>
              <a:rPr lang="zh-CN" altLang="en-US">
                <a:latin typeface="Times New Roman" panose="02020603050405020304" pitchFamily="18" charset="0"/>
              </a:rPr>
              <a:t>文件</a:t>
            </a:r>
          </a:p>
        </p:txBody>
      </p:sp>
      <p:pic>
        <p:nvPicPr>
          <p:cNvPr id="461827" name="Picture 3" descr="snap"/>
          <p:cNvPicPr>
            <a:picLocks noChangeAspect="1" noChangeArrowheads="1"/>
          </p:cNvPicPr>
          <p:nvPr/>
        </p:nvPicPr>
        <p:blipFill>
          <a:blip r:embed="rId3" cstate="print"/>
          <a:srcRect/>
          <a:stretch>
            <a:fillRect/>
          </a:stretch>
        </p:blipFill>
        <p:spPr bwMode="auto">
          <a:xfrm>
            <a:off x="944563" y="1222375"/>
            <a:ext cx="7488237" cy="5089525"/>
          </a:xfrm>
          <a:prstGeom prst="rect">
            <a:avLst/>
          </a:prstGeom>
          <a:noFill/>
        </p:spPr>
      </p:pic>
      <p:sp>
        <p:nvSpPr>
          <p:cNvPr id="461829" name="AutoShape 5"/>
          <p:cNvSpPr/>
          <p:nvPr/>
        </p:nvSpPr>
        <p:spPr bwMode="auto">
          <a:xfrm>
            <a:off x="4932363" y="3933825"/>
            <a:ext cx="2303462" cy="433388"/>
          </a:xfrm>
          <a:prstGeom prst="borderCallout1">
            <a:avLst>
              <a:gd name="adj1" fmla="val 26375"/>
              <a:gd name="adj2" fmla="val -3310"/>
              <a:gd name="adj3" fmla="val -45421"/>
              <a:gd name="adj4" fmla="val -51690"/>
            </a:avLst>
          </a:prstGeom>
          <a:solidFill>
            <a:srgbClr val="CCFFFF"/>
          </a:solidFill>
          <a:ln w="9525">
            <a:solidFill>
              <a:srgbClr val="000000"/>
            </a:solidFill>
            <a:miter lim="800000"/>
          </a:ln>
          <a:effectLst/>
        </p:spPr>
        <p:txBody>
          <a:bodyPr anchor="ctr"/>
          <a:lstStyle/>
          <a:p>
            <a:pPr algn="ctr"/>
            <a:r>
              <a:rPr lang="zh-CN" altLang="en-US" b="1">
                <a:solidFill>
                  <a:srgbClr val="000000"/>
                </a:solidFill>
                <a:ea typeface="黑体" panose="02010609060101010101" pitchFamily="2" charset="-122"/>
              </a:rPr>
              <a:t>二进制</a:t>
            </a:r>
            <a:r>
              <a:rPr lang="zh-CN" altLang="en-US" b="1">
                <a:solidFill>
                  <a:srgbClr val="000000"/>
                </a:solidFill>
                <a:ea typeface="宋体" panose="02010600030101010101" pitchFamily="2" charset="-122"/>
              </a:rPr>
              <a:t>形式</a:t>
            </a:r>
            <a:r>
              <a:rPr lang="zh-CN" altLang="en-US" b="1">
                <a:solidFill>
                  <a:srgbClr val="000000"/>
                </a:solidFill>
                <a:ea typeface="黑体" panose="02010609060101010101" pitchFamily="2" charset="-122"/>
              </a:rPr>
              <a:t>存储</a:t>
            </a:r>
          </a:p>
        </p:txBody>
      </p:sp>
      <p:sp>
        <p:nvSpPr>
          <p:cNvPr id="7" name="内容占位符 6"/>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1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461829"/>
                                        </p:tgtEl>
                                        <p:attrNameLst>
                                          <p:attrName>style.visibility</p:attrName>
                                        </p:attrNameLst>
                                      </p:cBhvr>
                                      <p:to>
                                        <p:strVal val="visible"/>
                                      </p:to>
                                    </p:set>
                                    <p:animEffect transition="in" filter="slide(fromLeft)">
                                      <p:cBhvr>
                                        <p:cTn id="11" dur="500"/>
                                        <p:tgtEl>
                                          <p:spTgt spid="461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a:xfrm>
            <a:off x="1150938" y="244475"/>
            <a:ext cx="7345362" cy="792163"/>
          </a:xfrm>
        </p:spPr>
        <p:txBody>
          <a:bodyPr/>
          <a:lstStyle/>
          <a:p>
            <a:r>
              <a:rPr lang="en-US" altLang="zh-CN" sz="4000" dirty="0">
                <a:latin typeface="Times New Roman" panose="02020603050405020304" pitchFamily="18" charset="0"/>
              </a:rPr>
              <a:t>Windows</a:t>
            </a:r>
            <a:r>
              <a:rPr lang="zh-CN" altLang="en-US" sz="4000" dirty="0"/>
              <a:t>密码</a:t>
            </a:r>
            <a:r>
              <a:rPr lang="zh-CN" altLang="en-US" sz="4000" dirty="0">
                <a:latin typeface="Times New Roman" panose="02020603050405020304" pitchFamily="18" charset="0"/>
              </a:rPr>
              <a:t>：</a:t>
            </a:r>
            <a:r>
              <a:rPr lang="en-US" altLang="zh-CN" sz="4000" dirty="0">
                <a:latin typeface="Times New Roman" panose="02020603050405020304" pitchFamily="18" charset="0"/>
              </a:rPr>
              <a:t> SAM</a:t>
            </a:r>
            <a:r>
              <a:rPr lang="zh-CN" altLang="en-US" sz="4000" dirty="0"/>
              <a:t>密码表示</a:t>
            </a:r>
            <a:endParaRPr lang="en-US" altLang="zh-CN" sz="4000" dirty="0"/>
          </a:p>
        </p:txBody>
      </p:sp>
      <p:sp>
        <p:nvSpPr>
          <p:cNvPr id="462851" name="Rectangle 3"/>
          <p:cNvSpPr>
            <a:spLocks noGrp="1" noChangeArrowheads="1"/>
          </p:cNvSpPr>
          <p:nvPr>
            <p:ph type="body" idx="1"/>
          </p:nvPr>
        </p:nvSpPr>
        <p:spPr>
          <a:xfrm>
            <a:off x="523875" y="1181100"/>
            <a:ext cx="8229600" cy="1008063"/>
          </a:xfrm>
        </p:spPr>
        <p:txBody>
          <a:bodyPr/>
          <a:lstStyle/>
          <a:p>
            <a:pPr>
              <a:lnSpc>
                <a:spcPct val="105000"/>
              </a:lnSpc>
            </a:pPr>
            <a:r>
              <a:rPr lang="en-US" altLang="zh-CN" sz="2800" dirty="0"/>
              <a:t>SAM</a:t>
            </a:r>
            <a:r>
              <a:rPr lang="zh-CN" altLang="en-US" sz="2800" dirty="0"/>
              <a:t>文件中每个用户帐号有两条密码记录：</a:t>
            </a:r>
            <a:r>
              <a:rPr lang="en-US" altLang="zh-CN" sz="2800" dirty="0"/>
              <a:t>LM</a:t>
            </a:r>
            <a:r>
              <a:rPr lang="zh-CN" altLang="en-US" sz="2800" dirty="0"/>
              <a:t>密码表示和</a:t>
            </a:r>
            <a:r>
              <a:rPr lang="en-US" altLang="zh-CN" sz="2800" dirty="0"/>
              <a:t>NT</a:t>
            </a:r>
            <a:r>
              <a:rPr lang="zh-CN" altLang="en-US" sz="2800" dirty="0"/>
              <a:t>哈希表示。</a:t>
            </a:r>
            <a:endParaRPr lang="en-US" altLang="zh-CN" sz="2800" dirty="0"/>
          </a:p>
        </p:txBody>
      </p:sp>
      <p:sp>
        <p:nvSpPr>
          <p:cNvPr id="462852" name="Rectangle 4"/>
          <p:cNvSpPr>
            <a:spLocks noChangeArrowheads="1"/>
          </p:cNvSpPr>
          <p:nvPr/>
        </p:nvSpPr>
        <p:spPr bwMode="auto">
          <a:xfrm>
            <a:off x="534988" y="3346450"/>
            <a:ext cx="8229600" cy="2997200"/>
          </a:xfrm>
          <a:prstGeom prst="rect">
            <a:avLst/>
          </a:prstGeom>
          <a:noFill/>
          <a:ln w="9525">
            <a:noFill/>
            <a:miter lim="800000"/>
          </a:ln>
          <a:effectLst/>
        </p:spPr>
        <p:txBody>
          <a:bodyPr/>
          <a:lstStyle/>
          <a:p>
            <a:pPr marL="342900" indent="-342900">
              <a:lnSpc>
                <a:spcPct val="105000"/>
              </a:lnSpc>
              <a:spcBef>
                <a:spcPct val="20000"/>
              </a:spcBef>
              <a:spcAft>
                <a:spcPct val="10000"/>
              </a:spcAft>
              <a:buClr>
                <a:srgbClr val="FF0000"/>
              </a:buClr>
              <a:buFont typeface="Wingdings" panose="05000000000000000000" pitchFamily="2" charset="2"/>
              <a:buChar char="v"/>
            </a:pPr>
            <a:r>
              <a:rPr lang="en-US" altLang="zh-CN" sz="2400" b="1" dirty="0">
                <a:solidFill>
                  <a:srgbClr val="000000"/>
                </a:solidFill>
                <a:latin typeface="Times New Roman" panose="02020603050405020304" pitchFamily="18" charset="0"/>
                <a:ea typeface="黑体" panose="02010609060101010101" pitchFamily="2" charset="-122"/>
              </a:rPr>
              <a:t>LM</a:t>
            </a:r>
            <a:r>
              <a:rPr lang="zh-CN" altLang="en-US" sz="2400" b="1" dirty="0">
                <a:solidFill>
                  <a:srgbClr val="000000"/>
                </a:solidFill>
                <a:latin typeface="Times New Roman" panose="02020603050405020304" pitchFamily="18" charset="0"/>
                <a:ea typeface="黑体" panose="02010609060101010101" pitchFamily="2" charset="-122"/>
              </a:rPr>
              <a:t>把长度小于</a:t>
            </a:r>
            <a:r>
              <a:rPr lang="en-US" altLang="zh-CN" sz="2400" b="1" dirty="0">
                <a:solidFill>
                  <a:srgbClr val="000000"/>
                </a:solidFill>
                <a:latin typeface="Times New Roman" panose="02020603050405020304" pitchFamily="18" charset="0"/>
                <a:ea typeface="黑体" panose="02010609060101010101" pitchFamily="2" charset="-122"/>
              </a:rPr>
              <a:t>14</a:t>
            </a:r>
            <a:r>
              <a:rPr lang="zh-CN" altLang="en-US" sz="2400" b="1" dirty="0">
                <a:solidFill>
                  <a:srgbClr val="000000"/>
                </a:solidFill>
                <a:latin typeface="Times New Roman" panose="02020603050405020304" pitchFamily="18" charset="0"/>
                <a:ea typeface="黑体" panose="02010609060101010101" pitchFamily="2" charset="-122"/>
              </a:rPr>
              <a:t>的密码填充空白符调整为</a:t>
            </a:r>
            <a:r>
              <a:rPr lang="en-US" altLang="zh-CN" sz="2400" b="1" dirty="0">
                <a:solidFill>
                  <a:srgbClr val="000000"/>
                </a:solidFill>
                <a:latin typeface="Times New Roman" panose="02020603050405020304" pitchFamily="18" charset="0"/>
                <a:ea typeface="黑体" panose="02010609060101010101" pitchFamily="2" charset="-122"/>
              </a:rPr>
              <a:t>14</a:t>
            </a:r>
            <a:r>
              <a:rPr lang="zh-CN" altLang="en-US" sz="2400" b="1" dirty="0">
                <a:solidFill>
                  <a:srgbClr val="000000"/>
                </a:solidFill>
                <a:latin typeface="Times New Roman" panose="02020603050405020304" pitchFamily="18" charset="0"/>
                <a:ea typeface="黑体" panose="02010609060101010101" pitchFamily="2" charset="-122"/>
              </a:rPr>
              <a:t>个字符，再分割成长</a:t>
            </a:r>
            <a:r>
              <a:rPr lang="en-US" altLang="zh-CN" sz="2400" b="1" dirty="0">
                <a:solidFill>
                  <a:srgbClr val="000000"/>
                </a:solidFill>
                <a:latin typeface="Times New Roman" panose="02020603050405020304" pitchFamily="18" charset="0"/>
                <a:ea typeface="黑体" panose="02010609060101010101" pitchFamily="2" charset="-122"/>
              </a:rPr>
              <a:t>7</a:t>
            </a:r>
            <a:r>
              <a:rPr lang="zh-CN" altLang="en-US" sz="2400" b="1" dirty="0">
                <a:solidFill>
                  <a:srgbClr val="000000"/>
                </a:solidFill>
                <a:latin typeface="Times New Roman" panose="02020603050405020304" pitchFamily="18" charset="0"/>
                <a:ea typeface="黑体" panose="02010609060101010101" pitchFamily="2" charset="-122"/>
              </a:rPr>
              <a:t>字符的两部分，每一部分用作一个十六进制数的</a:t>
            </a:r>
            <a:r>
              <a:rPr lang="en-US" altLang="zh-CN" sz="2400" b="1" dirty="0">
                <a:solidFill>
                  <a:srgbClr val="000000"/>
                </a:solidFill>
                <a:latin typeface="Times New Roman" panose="02020603050405020304" pitchFamily="18" charset="0"/>
                <a:ea typeface="黑体" panose="02010609060101010101" pitchFamily="2" charset="-122"/>
              </a:rPr>
              <a:t>DES</a:t>
            </a:r>
            <a:r>
              <a:rPr lang="zh-CN" altLang="en-US" sz="2400" b="1" dirty="0">
                <a:solidFill>
                  <a:srgbClr val="000000"/>
                </a:solidFill>
                <a:latin typeface="Times New Roman" panose="02020603050405020304" pitchFamily="18" charset="0"/>
                <a:ea typeface="黑体" panose="02010609060101010101" pitchFamily="2" charset="-122"/>
              </a:rPr>
              <a:t>加密的密钥。详细方法见实验：</a:t>
            </a:r>
            <a:r>
              <a:rPr lang="en-US" altLang="zh-CN" sz="2400" b="1" dirty="0">
                <a:solidFill>
                  <a:srgbClr val="000000"/>
                </a:solidFill>
                <a:latin typeface="Times New Roman" panose="02020603050405020304" pitchFamily="18" charset="0"/>
                <a:ea typeface="黑体" panose="02010609060101010101" pitchFamily="2" charset="-122"/>
              </a:rPr>
              <a:t>“window</a:t>
            </a:r>
            <a:r>
              <a:rPr lang="zh-CN" altLang="en-US" sz="2400" b="1" dirty="0">
                <a:solidFill>
                  <a:srgbClr val="000000"/>
                </a:solidFill>
                <a:latin typeface="Times New Roman" panose="02020603050405020304" pitchFamily="18" charset="0"/>
                <a:ea typeface="黑体" panose="02010609060101010101" pitchFamily="2" charset="-122"/>
              </a:rPr>
              <a:t>密码破解</a:t>
            </a:r>
            <a:r>
              <a:rPr lang="en-US" altLang="zh-CN" sz="2400" b="1" dirty="0">
                <a:solidFill>
                  <a:srgbClr val="000000"/>
                </a:solidFill>
                <a:latin typeface="Times New Roman" panose="02020603050405020304" pitchFamily="18" charset="0"/>
                <a:ea typeface="黑体" panose="02010609060101010101" pitchFamily="2" charset="-122"/>
              </a:rPr>
              <a:t>”</a:t>
            </a:r>
          </a:p>
          <a:p>
            <a:pPr marL="342900" indent="-342900">
              <a:lnSpc>
                <a:spcPct val="105000"/>
              </a:lnSpc>
              <a:spcBef>
                <a:spcPct val="20000"/>
              </a:spcBef>
              <a:spcAft>
                <a:spcPct val="10000"/>
              </a:spcAft>
              <a:buClr>
                <a:srgbClr val="FF0000"/>
              </a:buClr>
              <a:buFont typeface="Wingdings" panose="05000000000000000000" pitchFamily="2" charset="2"/>
              <a:buChar char="v"/>
            </a:pPr>
            <a:r>
              <a:rPr lang="en-US" altLang="zh-CN" sz="2400" b="1" dirty="0">
                <a:solidFill>
                  <a:srgbClr val="000000"/>
                </a:solidFill>
                <a:latin typeface="Times New Roman" panose="02020603050405020304" pitchFamily="18" charset="0"/>
                <a:ea typeface="黑体" panose="02010609060101010101" pitchFamily="2" charset="-122"/>
              </a:rPr>
              <a:t>NT</a:t>
            </a:r>
            <a:r>
              <a:rPr lang="zh-CN" altLang="en-US" sz="2400" b="1" dirty="0">
                <a:solidFill>
                  <a:srgbClr val="000000"/>
                </a:solidFill>
                <a:latin typeface="Times New Roman" panose="02020603050405020304" pitchFamily="18" charset="0"/>
                <a:ea typeface="黑体" panose="02010609060101010101" pitchFamily="2" charset="-122"/>
              </a:rPr>
              <a:t>哈希使用</a:t>
            </a:r>
            <a:r>
              <a:rPr lang="en-US" altLang="zh-CN" sz="2400" b="1" dirty="0">
                <a:solidFill>
                  <a:srgbClr val="000000"/>
                </a:solidFill>
                <a:latin typeface="Times New Roman" panose="02020603050405020304" pitchFamily="18" charset="0"/>
                <a:ea typeface="黑体" panose="02010609060101010101" pitchFamily="2" charset="-122"/>
              </a:rPr>
              <a:t>MD-4</a:t>
            </a:r>
            <a:r>
              <a:rPr lang="zh-CN" altLang="en-US" sz="2400" b="1" dirty="0">
                <a:solidFill>
                  <a:srgbClr val="000000"/>
                </a:solidFill>
                <a:latin typeface="Times New Roman" panose="02020603050405020304" pitchFamily="18" charset="0"/>
                <a:ea typeface="黑体" panose="02010609060101010101" pitchFamily="2" charset="-122"/>
              </a:rPr>
              <a:t>哈希算法产生</a:t>
            </a:r>
            <a:r>
              <a:rPr lang="en-US" altLang="zh-CN" sz="2400" b="1" dirty="0">
                <a:solidFill>
                  <a:srgbClr val="000000"/>
                </a:solidFill>
                <a:latin typeface="Times New Roman" panose="02020603050405020304" pitchFamily="18" charset="0"/>
                <a:ea typeface="黑体" panose="02010609060101010101" pitchFamily="2" charset="-122"/>
              </a:rPr>
              <a:t>128</a:t>
            </a:r>
            <a:r>
              <a:rPr lang="zh-CN" altLang="en-US" sz="2400" b="1" dirty="0">
                <a:solidFill>
                  <a:srgbClr val="000000"/>
                </a:solidFill>
                <a:latin typeface="Times New Roman" panose="02020603050405020304" pitchFamily="18" charset="0"/>
                <a:ea typeface="黑体" panose="02010609060101010101" pitchFamily="2" charset="-122"/>
              </a:rPr>
              <a:t>比特位的哈希值。</a:t>
            </a:r>
          </a:p>
          <a:p>
            <a:pPr marL="342900" indent="-342900">
              <a:lnSpc>
                <a:spcPct val="105000"/>
              </a:lnSpc>
              <a:spcBef>
                <a:spcPct val="20000"/>
              </a:spcBef>
              <a:spcAft>
                <a:spcPct val="10000"/>
              </a:spcAft>
              <a:buClr>
                <a:srgbClr val="FF0000"/>
              </a:buClr>
              <a:buFont typeface="Wingdings" panose="05000000000000000000" pitchFamily="2" charset="2"/>
              <a:buChar char="v"/>
            </a:pPr>
            <a:r>
              <a:rPr lang="en-US" altLang="zh-CN" sz="2400" b="1" dirty="0">
                <a:solidFill>
                  <a:srgbClr val="000000"/>
                </a:solidFill>
                <a:latin typeface="Times New Roman" panose="02020603050405020304" pitchFamily="18" charset="0"/>
                <a:ea typeface="黑体" panose="02010609060101010101" pitchFamily="2" charset="-122"/>
              </a:rPr>
              <a:t>NT</a:t>
            </a:r>
            <a:r>
              <a:rPr lang="zh-CN" altLang="en-US" sz="2400" b="1" dirty="0">
                <a:solidFill>
                  <a:srgbClr val="000000"/>
                </a:solidFill>
                <a:latin typeface="Times New Roman" panose="02020603050405020304" pitchFamily="18" charset="0"/>
                <a:ea typeface="黑体" panose="02010609060101010101" pitchFamily="2" charset="-122"/>
              </a:rPr>
              <a:t>表示比</a:t>
            </a:r>
            <a:r>
              <a:rPr lang="en-US" altLang="zh-CN" sz="2400" b="1" dirty="0">
                <a:solidFill>
                  <a:srgbClr val="000000"/>
                </a:solidFill>
                <a:latin typeface="Times New Roman" panose="02020603050405020304" pitchFamily="18" charset="0"/>
                <a:ea typeface="黑体" panose="02010609060101010101" pitchFamily="2" charset="-122"/>
              </a:rPr>
              <a:t>LM</a:t>
            </a:r>
            <a:r>
              <a:rPr lang="zh-CN" altLang="en-US" sz="2400" b="1" dirty="0">
                <a:solidFill>
                  <a:srgbClr val="000000"/>
                </a:solidFill>
                <a:latin typeface="Times New Roman" panose="02020603050405020304" pitchFamily="18" charset="0"/>
                <a:ea typeface="黑体" panose="02010609060101010101" pitchFamily="2" charset="-122"/>
              </a:rPr>
              <a:t>表示的安全强度大的多：</a:t>
            </a:r>
            <a:r>
              <a:rPr lang="en-US" altLang="zh-CN" sz="2400" b="1" dirty="0">
                <a:solidFill>
                  <a:srgbClr val="000000"/>
                </a:solidFill>
                <a:latin typeface="Times New Roman" panose="02020603050405020304" pitchFamily="18" charset="0"/>
                <a:ea typeface="黑体" panose="02010609060101010101" pitchFamily="2" charset="-122"/>
              </a:rPr>
              <a:t>8</a:t>
            </a:r>
            <a:r>
              <a:rPr lang="zh-CN" altLang="en-US" sz="2400" b="1" dirty="0">
                <a:solidFill>
                  <a:srgbClr val="000000"/>
                </a:solidFill>
                <a:latin typeface="Times New Roman" panose="02020603050405020304" pitchFamily="18" charset="0"/>
                <a:ea typeface="黑体" panose="02010609060101010101" pitchFamily="2" charset="-122"/>
              </a:rPr>
              <a:t>位密码的</a:t>
            </a:r>
            <a:r>
              <a:rPr lang="en-US" altLang="zh-CN" sz="2400" b="1" dirty="0">
                <a:solidFill>
                  <a:srgbClr val="000000"/>
                </a:solidFill>
                <a:latin typeface="Times New Roman" panose="02020603050405020304" pitchFamily="18" charset="0"/>
                <a:ea typeface="黑体" panose="02010609060101010101" pitchFamily="2" charset="-122"/>
              </a:rPr>
              <a:t>NT</a:t>
            </a:r>
            <a:r>
              <a:rPr lang="zh-CN" altLang="en-US" sz="2400" b="1" dirty="0">
                <a:solidFill>
                  <a:srgbClr val="000000"/>
                </a:solidFill>
                <a:latin typeface="Times New Roman" panose="02020603050405020304" pitchFamily="18" charset="0"/>
                <a:ea typeface="黑体" panose="02010609060101010101" pitchFamily="2" charset="-122"/>
              </a:rPr>
              <a:t>哈希破解难度是</a:t>
            </a:r>
            <a:r>
              <a:rPr lang="en-US" altLang="zh-CN" sz="2400" b="1" dirty="0">
                <a:solidFill>
                  <a:srgbClr val="000000"/>
                </a:solidFill>
                <a:latin typeface="Times New Roman" panose="02020603050405020304" pitchFamily="18" charset="0"/>
                <a:ea typeface="黑体" panose="02010609060101010101" pitchFamily="2" charset="-122"/>
              </a:rPr>
              <a:t>LM</a:t>
            </a:r>
            <a:r>
              <a:rPr lang="zh-CN" altLang="en-US" sz="2400" b="1" dirty="0">
                <a:solidFill>
                  <a:srgbClr val="000000"/>
                </a:solidFill>
                <a:latin typeface="Times New Roman" panose="02020603050405020304" pitchFamily="18" charset="0"/>
                <a:ea typeface="黑体" panose="02010609060101010101" pitchFamily="2" charset="-122"/>
              </a:rPr>
              <a:t>的</a:t>
            </a:r>
            <a:r>
              <a:rPr lang="en-US" altLang="zh-CN" sz="2400" b="1" dirty="0">
                <a:solidFill>
                  <a:srgbClr val="000000"/>
                </a:solidFill>
                <a:latin typeface="Times New Roman" panose="02020603050405020304" pitchFamily="18" charset="0"/>
                <a:ea typeface="黑体" panose="02010609060101010101" pitchFamily="2" charset="-122"/>
              </a:rPr>
              <a:t>890</a:t>
            </a:r>
            <a:r>
              <a:rPr lang="zh-CN" altLang="en-US" sz="2400" b="1" dirty="0">
                <a:solidFill>
                  <a:srgbClr val="000000"/>
                </a:solidFill>
                <a:latin typeface="Times New Roman" panose="02020603050405020304" pitchFamily="18" charset="0"/>
                <a:ea typeface="黑体" panose="02010609060101010101" pitchFamily="2" charset="-122"/>
              </a:rPr>
              <a:t>倍</a:t>
            </a:r>
            <a:r>
              <a:rPr lang="zh-CN" altLang="en-US" sz="2400" dirty="0">
                <a:solidFill>
                  <a:srgbClr val="000000"/>
                </a:solidFill>
                <a:latin typeface="Times New Roman" panose="02020603050405020304" pitchFamily="18" charset="0"/>
                <a:ea typeface="黑体" panose="02010609060101010101" pitchFamily="2" charset="-122"/>
              </a:rPr>
              <a:t>。</a:t>
            </a:r>
            <a:endParaRPr lang="en-US" altLang="zh-CN" sz="2400" b="1" dirty="0">
              <a:solidFill>
                <a:srgbClr val="000000"/>
              </a:solidFill>
              <a:latin typeface="Times New Roman" panose="02020603050405020304" pitchFamily="18" charset="0"/>
              <a:ea typeface="黑体" panose="02010609060101010101" pitchFamily="2" charset="-122"/>
            </a:endParaRPr>
          </a:p>
          <a:p>
            <a:pPr marL="342900" indent="-342900">
              <a:lnSpc>
                <a:spcPct val="105000"/>
              </a:lnSpc>
              <a:spcBef>
                <a:spcPct val="20000"/>
              </a:spcBef>
              <a:spcAft>
                <a:spcPct val="10000"/>
              </a:spcAft>
              <a:buClr>
                <a:srgbClr val="FF0000"/>
              </a:buClr>
              <a:buFont typeface="Wingdings" panose="05000000000000000000" pitchFamily="2" charset="2"/>
              <a:buChar char="v"/>
            </a:pPr>
            <a:r>
              <a:rPr lang="en-US" altLang="zh-CN" sz="2400" b="1" dirty="0">
                <a:solidFill>
                  <a:srgbClr val="FF0000"/>
                </a:solidFill>
                <a:latin typeface="Times New Roman" panose="02020603050405020304" pitchFamily="18" charset="0"/>
                <a:ea typeface="黑体" panose="02010609060101010101" pitchFamily="2" charset="-122"/>
              </a:rPr>
              <a:t>Windows 7</a:t>
            </a:r>
            <a:r>
              <a:rPr lang="zh-CN" altLang="en-US" sz="2400" b="1" dirty="0">
                <a:solidFill>
                  <a:srgbClr val="FF0000"/>
                </a:solidFill>
                <a:latin typeface="Times New Roman" panose="02020603050405020304" pitchFamily="18" charset="0"/>
                <a:ea typeface="黑体" panose="02010609060101010101" pitchFamily="2" charset="-122"/>
              </a:rPr>
              <a:t>以后，默认不包含</a:t>
            </a:r>
            <a:r>
              <a:rPr lang="en-US" altLang="zh-CN" sz="2400" b="1" dirty="0">
                <a:solidFill>
                  <a:srgbClr val="FF0000"/>
                </a:solidFill>
                <a:latin typeface="Times New Roman" panose="02020603050405020304" pitchFamily="18" charset="0"/>
                <a:ea typeface="黑体" panose="02010609060101010101" pitchFamily="2" charset="-122"/>
              </a:rPr>
              <a:t>LM</a:t>
            </a:r>
            <a:r>
              <a:rPr lang="zh-CN" altLang="en-US" sz="2400" b="1" dirty="0">
                <a:solidFill>
                  <a:srgbClr val="FF0000"/>
                </a:solidFill>
                <a:latin typeface="Times New Roman" panose="02020603050405020304" pitchFamily="18" charset="0"/>
                <a:ea typeface="黑体" panose="02010609060101010101" pitchFamily="2" charset="-122"/>
              </a:rPr>
              <a:t>密码表示</a:t>
            </a:r>
          </a:p>
        </p:txBody>
      </p:sp>
      <p:sp>
        <p:nvSpPr>
          <p:cNvPr id="462853" name="Text Box 5"/>
          <p:cNvSpPr txBox="1">
            <a:spLocks noChangeArrowheads="1"/>
          </p:cNvSpPr>
          <p:nvPr/>
        </p:nvSpPr>
        <p:spPr bwMode="auto">
          <a:xfrm>
            <a:off x="1111250" y="2251075"/>
            <a:ext cx="7920038" cy="701675"/>
          </a:xfrm>
          <a:prstGeom prst="rect">
            <a:avLst/>
          </a:prstGeom>
          <a:noFill/>
          <a:ln w="9525">
            <a:noFill/>
            <a:miter lim="800000"/>
          </a:ln>
          <a:effectLst/>
        </p:spPr>
        <p:txBody>
          <a:bodyPr>
            <a:spAutoFit/>
          </a:bodyPr>
          <a:lstStyle/>
          <a:p>
            <a:r>
              <a:rPr lang="en-US" altLang="zh-CN" sz="2000" b="1">
                <a:solidFill>
                  <a:srgbClr val="000000"/>
                </a:solidFill>
                <a:ea typeface="宋体" panose="02010600030101010101" pitchFamily="2" charset="-122"/>
              </a:rPr>
              <a:t>susan:1001:1C3A2B6D939A1021AAD3B435B51404EE:E24106942BF38BCF57A6A4B29016EFF6:::</a:t>
            </a:r>
          </a:p>
        </p:txBody>
      </p:sp>
      <p:sp>
        <p:nvSpPr>
          <p:cNvPr id="462854" name="Text Box 6"/>
          <p:cNvSpPr txBox="1">
            <a:spLocks noChangeArrowheads="1"/>
          </p:cNvSpPr>
          <p:nvPr/>
        </p:nvSpPr>
        <p:spPr bwMode="auto">
          <a:xfrm>
            <a:off x="307975" y="2274888"/>
            <a:ext cx="938213" cy="366712"/>
          </a:xfrm>
          <a:prstGeom prst="rect">
            <a:avLst/>
          </a:prstGeom>
          <a:noFill/>
          <a:ln w="9525">
            <a:noFill/>
            <a:miter lim="800000"/>
          </a:ln>
          <a:effectLst/>
        </p:spPr>
        <p:txBody>
          <a:bodyPr wrap="none">
            <a:spAutoFit/>
          </a:bodyPr>
          <a:lstStyle/>
          <a:p>
            <a:r>
              <a:rPr lang="zh-CN" altLang="en-US" b="1">
                <a:solidFill>
                  <a:srgbClr val="0000FF"/>
                </a:solidFill>
                <a:ea typeface="黑体" panose="02010609060101010101" pitchFamily="2" charset="-122"/>
              </a:rPr>
              <a:t>样例： </a:t>
            </a:r>
            <a:endParaRPr lang="en-US" altLang="zh-CN" b="1">
              <a:solidFill>
                <a:srgbClr val="0000FF"/>
              </a:solidFill>
              <a:ea typeface="黑体" panose="02010609060101010101" pitchFamily="2" charset="-122"/>
            </a:endParaRPr>
          </a:p>
        </p:txBody>
      </p:sp>
      <p:sp>
        <p:nvSpPr>
          <p:cNvPr id="462855" name="AutoShape 7"/>
          <p:cNvSpPr/>
          <p:nvPr/>
        </p:nvSpPr>
        <p:spPr bwMode="auto">
          <a:xfrm>
            <a:off x="319088" y="2979738"/>
            <a:ext cx="928687" cy="433387"/>
          </a:xfrm>
          <a:prstGeom prst="borderCallout1">
            <a:avLst>
              <a:gd name="adj1" fmla="val 26375"/>
              <a:gd name="adj2" fmla="val 108204"/>
              <a:gd name="adj3" fmla="val -109157"/>
              <a:gd name="adj4" fmla="val 132477"/>
            </a:avLst>
          </a:prstGeom>
          <a:solidFill>
            <a:srgbClr val="CCFFFF"/>
          </a:solidFill>
          <a:ln w="9525">
            <a:solidFill>
              <a:srgbClr val="000000"/>
            </a:solidFill>
            <a:miter lim="800000"/>
          </a:ln>
          <a:effectLst/>
        </p:spPr>
        <p:txBody>
          <a:bodyPr anchor="ctr"/>
          <a:lstStyle/>
          <a:p>
            <a:pPr algn="ctr"/>
            <a:r>
              <a:rPr lang="zh-CN" altLang="en-US" b="1">
                <a:solidFill>
                  <a:srgbClr val="000000"/>
                </a:solidFill>
                <a:ea typeface="黑体" panose="02010609060101010101" pitchFamily="2" charset="-122"/>
              </a:rPr>
              <a:t>用户名</a:t>
            </a:r>
          </a:p>
        </p:txBody>
      </p:sp>
      <p:sp>
        <p:nvSpPr>
          <p:cNvPr id="462856" name="AutoShape 8"/>
          <p:cNvSpPr/>
          <p:nvPr/>
        </p:nvSpPr>
        <p:spPr bwMode="auto">
          <a:xfrm>
            <a:off x="1441450" y="2979738"/>
            <a:ext cx="649288" cy="433387"/>
          </a:xfrm>
          <a:prstGeom prst="borderCallout1">
            <a:avLst>
              <a:gd name="adj1" fmla="val 26375"/>
              <a:gd name="adj2" fmla="val 111736"/>
              <a:gd name="adj3" fmla="val -109157"/>
              <a:gd name="adj4" fmla="val 146454"/>
            </a:avLst>
          </a:prstGeom>
          <a:solidFill>
            <a:srgbClr val="CCFFFF"/>
          </a:solidFill>
          <a:ln w="9525">
            <a:solidFill>
              <a:srgbClr val="000000"/>
            </a:solidFill>
            <a:miter lim="800000"/>
          </a:ln>
          <a:effectLst/>
        </p:spPr>
        <p:txBody>
          <a:bodyPr anchor="ctr"/>
          <a:lstStyle/>
          <a:p>
            <a:pPr algn="ctr"/>
            <a:r>
              <a:rPr lang="en-US" altLang="zh-CN" b="1">
                <a:solidFill>
                  <a:srgbClr val="000000"/>
                </a:solidFill>
                <a:ea typeface="黑体" panose="02010609060101010101" pitchFamily="2" charset="-122"/>
              </a:rPr>
              <a:t>ID</a:t>
            </a:r>
          </a:p>
        </p:txBody>
      </p:sp>
      <p:sp>
        <p:nvSpPr>
          <p:cNvPr id="462857" name="AutoShape 9"/>
          <p:cNvSpPr/>
          <p:nvPr/>
        </p:nvSpPr>
        <p:spPr bwMode="auto">
          <a:xfrm>
            <a:off x="2406650" y="2979738"/>
            <a:ext cx="1800225" cy="433387"/>
          </a:xfrm>
          <a:prstGeom prst="borderCallout1">
            <a:avLst>
              <a:gd name="adj1" fmla="val 26375"/>
              <a:gd name="adj2" fmla="val 104231"/>
              <a:gd name="adj3" fmla="val -111356"/>
              <a:gd name="adj4" fmla="val 130157"/>
            </a:avLst>
          </a:prstGeom>
          <a:solidFill>
            <a:srgbClr val="CCFFFF"/>
          </a:solidFill>
          <a:ln w="9525">
            <a:solidFill>
              <a:srgbClr val="000000"/>
            </a:solidFill>
            <a:miter lim="800000"/>
          </a:ln>
          <a:effectLst/>
        </p:spPr>
        <p:txBody>
          <a:bodyPr anchor="ctr"/>
          <a:lstStyle/>
          <a:p>
            <a:pPr algn="ctr"/>
            <a:r>
              <a:rPr lang="en-US" altLang="zh-CN" b="1">
                <a:solidFill>
                  <a:srgbClr val="000000"/>
                </a:solidFill>
                <a:ea typeface="黑体" panose="02010609060101010101" pitchFamily="2" charset="-122"/>
              </a:rPr>
              <a:t>LM</a:t>
            </a:r>
            <a:r>
              <a:rPr lang="zh-CN" altLang="en-US" b="1">
                <a:solidFill>
                  <a:srgbClr val="000000"/>
                </a:solidFill>
                <a:ea typeface="黑体" panose="02010609060101010101" pitchFamily="2" charset="-122"/>
              </a:rPr>
              <a:t>密码表示</a:t>
            </a:r>
            <a:endParaRPr lang="en-US" altLang="zh-CN" b="1">
              <a:solidFill>
                <a:srgbClr val="000000"/>
              </a:solidFill>
              <a:ea typeface="黑体" panose="02010609060101010101" pitchFamily="2" charset="-122"/>
            </a:endParaRPr>
          </a:p>
        </p:txBody>
      </p:sp>
      <p:sp>
        <p:nvSpPr>
          <p:cNvPr id="462858" name="AutoShape 10"/>
          <p:cNvSpPr/>
          <p:nvPr/>
        </p:nvSpPr>
        <p:spPr bwMode="auto">
          <a:xfrm>
            <a:off x="5719763" y="2979738"/>
            <a:ext cx="1800225" cy="433387"/>
          </a:xfrm>
          <a:prstGeom prst="borderCallout1">
            <a:avLst>
              <a:gd name="adj1" fmla="val 26375"/>
              <a:gd name="adj2" fmla="val 104231"/>
              <a:gd name="adj3" fmla="val -98167"/>
              <a:gd name="adj4" fmla="val 139681"/>
            </a:avLst>
          </a:prstGeom>
          <a:solidFill>
            <a:srgbClr val="CCFFFF"/>
          </a:solidFill>
          <a:ln w="9525">
            <a:solidFill>
              <a:srgbClr val="000000"/>
            </a:solidFill>
            <a:miter lim="800000"/>
          </a:ln>
          <a:effectLst/>
        </p:spPr>
        <p:txBody>
          <a:bodyPr anchor="ctr"/>
          <a:lstStyle/>
          <a:p>
            <a:pPr algn="ctr"/>
            <a:r>
              <a:rPr lang="en-US" altLang="zh-CN" b="1">
                <a:solidFill>
                  <a:srgbClr val="000000"/>
                </a:solidFill>
                <a:ea typeface="黑体" panose="02010609060101010101" pitchFamily="2" charset="-122"/>
              </a:rPr>
              <a:t>NT</a:t>
            </a:r>
            <a:r>
              <a:rPr lang="zh-CN" altLang="en-US" b="1">
                <a:solidFill>
                  <a:srgbClr val="000000"/>
                </a:solidFill>
                <a:ea typeface="黑体" panose="02010609060101010101" pitchFamily="2" charset="-122"/>
              </a:rPr>
              <a:t>哈希表示</a:t>
            </a:r>
            <a:endParaRPr lang="en-US" altLang="zh-CN" b="1">
              <a:solidFill>
                <a:srgbClr val="000000"/>
              </a:solidFill>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62851">
                                            <p:txEl>
                                              <p:pRg st="0" end="0"/>
                                            </p:txEl>
                                          </p:spTgt>
                                        </p:tgtEl>
                                        <p:attrNameLst>
                                          <p:attrName>style.visibility</p:attrName>
                                        </p:attrNameLst>
                                      </p:cBhvr>
                                      <p:to>
                                        <p:strVal val="visible"/>
                                      </p:to>
                                    </p:set>
                                    <p:anim calcmode="lin" valueType="num">
                                      <p:cBhvr additive="base">
                                        <p:cTn id="7" dur="500" fill="hold"/>
                                        <p:tgtEl>
                                          <p:spTgt spid="4628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28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62854"/>
                                        </p:tgtEl>
                                        <p:attrNameLst>
                                          <p:attrName>style.visibility</p:attrName>
                                        </p:attrNameLst>
                                      </p:cBhvr>
                                      <p:to>
                                        <p:strVal val="visible"/>
                                      </p:to>
                                    </p:set>
                                    <p:animEffect transition="in" filter="slide(fromBottom)">
                                      <p:cBhvr>
                                        <p:cTn id="13" dur="500"/>
                                        <p:tgtEl>
                                          <p:spTgt spid="46285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62853"/>
                                        </p:tgtEl>
                                        <p:attrNameLst>
                                          <p:attrName>style.visibility</p:attrName>
                                        </p:attrNameLst>
                                      </p:cBhvr>
                                      <p:to>
                                        <p:strVal val="visible"/>
                                      </p:to>
                                    </p:set>
                                    <p:animEffect transition="in" filter="slide(fromBottom)">
                                      <p:cBhvr>
                                        <p:cTn id="18" dur="500"/>
                                        <p:tgtEl>
                                          <p:spTgt spid="46285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462855"/>
                                        </p:tgtEl>
                                        <p:attrNameLst>
                                          <p:attrName>style.visibility</p:attrName>
                                        </p:attrNameLst>
                                      </p:cBhvr>
                                      <p:to>
                                        <p:strVal val="visible"/>
                                      </p:to>
                                    </p:set>
                                    <p:animEffect transition="in" filter="slide(fromLeft)">
                                      <p:cBhvr>
                                        <p:cTn id="23" dur="500"/>
                                        <p:tgtEl>
                                          <p:spTgt spid="462855"/>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462856"/>
                                        </p:tgtEl>
                                        <p:attrNameLst>
                                          <p:attrName>style.visibility</p:attrName>
                                        </p:attrNameLst>
                                      </p:cBhvr>
                                      <p:to>
                                        <p:strVal val="visible"/>
                                      </p:to>
                                    </p:set>
                                    <p:animEffect transition="in" filter="slide(fromLeft)">
                                      <p:cBhvr>
                                        <p:cTn id="28" dur="500"/>
                                        <p:tgtEl>
                                          <p:spTgt spid="46285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462857"/>
                                        </p:tgtEl>
                                        <p:attrNameLst>
                                          <p:attrName>style.visibility</p:attrName>
                                        </p:attrNameLst>
                                      </p:cBhvr>
                                      <p:to>
                                        <p:strVal val="visible"/>
                                      </p:to>
                                    </p:set>
                                    <p:animEffect transition="in" filter="slide(fromLeft)">
                                      <p:cBhvr>
                                        <p:cTn id="33" dur="500"/>
                                        <p:tgtEl>
                                          <p:spTgt spid="462857"/>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462858"/>
                                        </p:tgtEl>
                                        <p:attrNameLst>
                                          <p:attrName>style.visibility</p:attrName>
                                        </p:attrNameLst>
                                      </p:cBhvr>
                                      <p:to>
                                        <p:strVal val="visible"/>
                                      </p:to>
                                    </p:set>
                                    <p:animEffect transition="in" filter="slide(fromLeft)">
                                      <p:cBhvr>
                                        <p:cTn id="38" dur="500"/>
                                        <p:tgtEl>
                                          <p:spTgt spid="46285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62852">
                                            <p:txEl>
                                              <p:pRg st="0" end="0"/>
                                            </p:txEl>
                                          </p:spTgt>
                                        </p:tgtEl>
                                        <p:attrNameLst>
                                          <p:attrName>style.visibility</p:attrName>
                                        </p:attrNameLst>
                                      </p:cBhvr>
                                      <p:to>
                                        <p:strVal val="visible"/>
                                      </p:to>
                                    </p:set>
                                    <p:anim calcmode="lin" valueType="num">
                                      <p:cBhvr additive="base">
                                        <p:cTn id="43" dur="500" fill="hold"/>
                                        <p:tgtEl>
                                          <p:spTgt spid="46285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628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62852">
                                            <p:txEl>
                                              <p:pRg st="1" end="1"/>
                                            </p:txEl>
                                          </p:spTgt>
                                        </p:tgtEl>
                                        <p:attrNameLst>
                                          <p:attrName>style.visibility</p:attrName>
                                        </p:attrNameLst>
                                      </p:cBhvr>
                                      <p:to>
                                        <p:strVal val="visible"/>
                                      </p:to>
                                    </p:set>
                                    <p:anim calcmode="lin" valueType="num">
                                      <p:cBhvr additive="base">
                                        <p:cTn id="49" dur="500" fill="hold"/>
                                        <p:tgtEl>
                                          <p:spTgt spid="462852">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628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62852">
                                            <p:txEl>
                                              <p:pRg st="2" end="2"/>
                                            </p:txEl>
                                          </p:spTgt>
                                        </p:tgtEl>
                                        <p:attrNameLst>
                                          <p:attrName>style.visibility</p:attrName>
                                        </p:attrNameLst>
                                      </p:cBhvr>
                                      <p:to>
                                        <p:strVal val="visible"/>
                                      </p:to>
                                    </p:set>
                                    <p:anim calcmode="lin" valueType="num">
                                      <p:cBhvr additive="base">
                                        <p:cTn id="55" dur="500" fill="hold"/>
                                        <p:tgtEl>
                                          <p:spTgt spid="462852">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628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62852">
                                            <p:txEl>
                                              <p:pRg st="3" end="3"/>
                                            </p:txEl>
                                          </p:spTgt>
                                        </p:tgtEl>
                                        <p:attrNameLst>
                                          <p:attrName>style.visibility</p:attrName>
                                        </p:attrNameLst>
                                      </p:cBhvr>
                                      <p:to>
                                        <p:strVal val="visible"/>
                                      </p:to>
                                    </p:set>
                                    <p:anim calcmode="lin" valueType="num">
                                      <p:cBhvr additive="base">
                                        <p:cTn id="61" dur="500" fill="hold"/>
                                        <p:tgtEl>
                                          <p:spTgt spid="462852">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6285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3" grpId="0"/>
      <p:bldP spid="462854" grpId="0"/>
      <p:bldP spid="462855" grpId="0" animBg="1"/>
      <p:bldP spid="462856" grpId="0" animBg="1"/>
      <p:bldP spid="462857" grpId="0" animBg="1"/>
      <p:bldP spid="46285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2"/>
          <p:cNvSpPr>
            <a:spLocks noGrp="1" noChangeArrowheads="1"/>
          </p:cNvSpPr>
          <p:nvPr>
            <p:ph type="title"/>
          </p:nvPr>
        </p:nvSpPr>
        <p:spPr/>
        <p:txBody>
          <a:bodyPr/>
          <a:lstStyle/>
          <a:p>
            <a:pPr eaLnBrk="1" hangingPunct="1"/>
            <a:r>
              <a:rPr lang="en-US" altLang="zh-CN"/>
              <a:t>Windows</a:t>
            </a:r>
            <a:r>
              <a:rPr lang="zh-CN" altLang="en-US"/>
              <a:t>的口令文件</a:t>
            </a:r>
          </a:p>
        </p:txBody>
      </p:sp>
      <p:sp>
        <p:nvSpPr>
          <p:cNvPr id="47110" name="Rectangle 4"/>
          <p:cNvSpPr>
            <a:spLocks noGrp="1" noChangeArrowheads="1"/>
          </p:cNvSpPr>
          <p:nvPr>
            <p:ph type="body" idx="1"/>
          </p:nvPr>
        </p:nvSpPr>
        <p:spPr/>
        <p:txBody>
          <a:bodyPr/>
          <a:lstStyle/>
          <a:p>
            <a:pPr eaLnBrk="1" hangingPunct="1"/>
            <a:r>
              <a:rPr lang="en-US" altLang="zh-CN"/>
              <a:t>Windows</a:t>
            </a:r>
            <a:r>
              <a:rPr lang="zh-CN" altLang="en-US"/>
              <a:t>对用户账户的安全管理使用了安全账号管理器</a:t>
            </a:r>
            <a:r>
              <a:rPr lang="en-US" altLang="zh-CN"/>
              <a:t>(Security Account Manager</a:t>
            </a:r>
            <a:r>
              <a:rPr lang="zh-CN" altLang="en-US"/>
              <a:t>，简称</a:t>
            </a:r>
            <a:r>
              <a:rPr lang="en-US" altLang="zh-CN"/>
              <a:t>SAM)</a:t>
            </a:r>
            <a:r>
              <a:rPr lang="zh-CN" altLang="en-US"/>
              <a:t>的机制。</a:t>
            </a:r>
          </a:p>
          <a:p>
            <a:pPr eaLnBrk="1" hangingPunct="1"/>
            <a:r>
              <a:rPr lang="en-US" altLang="zh-CN"/>
              <a:t>SAM</a:t>
            </a:r>
            <a:r>
              <a:rPr lang="zh-CN" altLang="en-US"/>
              <a:t>数据库在磁盘上保存在</a:t>
            </a:r>
            <a:r>
              <a:rPr lang="en-US" altLang="zh-CN"/>
              <a:t>%systemroot%system32\config\</a:t>
            </a:r>
            <a:r>
              <a:rPr lang="zh-CN" altLang="en-US"/>
              <a:t>目录下的</a:t>
            </a:r>
            <a:r>
              <a:rPr lang="en-US" altLang="zh-CN"/>
              <a:t>sam</a:t>
            </a:r>
            <a:r>
              <a:rPr lang="zh-CN" altLang="en-US"/>
              <a:t>文件中。</a:t>
            </a:r>
          </a:p>
          <a:p>
            <a:pPr eaLnBrk="1" hangingPunct="1"/>
            <a:r>
              <a:rPr lang="en-US" altLang="zh-CN"/>
              <a:t>SAM</a:t>
            </a:r>
            <a:r>
              <a:rPr lang="zh-CN" altLang="en-US"/>
              <a:t>数据库中包含所有组、帐户的信息，包括密码的</a:t>
            </a:r>
            <a:r>
              <a:rPr lang="en-US" altLang="zh-CN"/>
              <a:t>HASH</a:t>
            </a:r>
            <a:r>
              <a:rPr lang="zh-CN" altLang="en-US"/>
              <a:t>、帐户的</a:t>
            </a:r>
            <a:r>
              <a:rPr lang="en-US" altLang="zh-CN"/>
              <a:t>SID</a:t>
            </a:r>
            <a:r>
              <a:rPr lang="zh-CN" altLang="en-US"/>
              <a:t>等。</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p:nvPr>
        </p:nvSpPr>
        <p:spPr/>
        <p:txBody>
          <a:bodyPr/>
          <a:lstStyle/>
          <a:p>
            <a:pPr eaLnBrk="1" hangingPunct="1"/>
            <a:r>
              <a:rPr lang="en-US" altLang="zh-CN"/>
              <a:t>Windows</a:t>
            </a:r>
            <a:r>
              <a:rPr lang="zh-CN" altLang="en-US"/>
              <a:t>的口令文件</a:t>
            </a:r>
            <a:r>
              <a:rPr lang="en-US" altLang="zh-CN"/>
              <a:t>(2)</a:t>
            </a:r>
          </a:p>
        </p:txBody>
      </p:sp>
      <p:sp>
        <p:nvSpPr>
          <p:cNvPr id="48134" name="Rectangle 4"/>
          <p:cNvSpPr>
            <a:spLocks noGrp="1" noChangeArrowheads="1"/>
          </p:cNvSpPr>
          <p:nvPr>
            <p:ph type="body" idx="1"/>
          </p:nvPr>
        </p:nvSpPr>
        <p:spPr/>
        <p:txBody>
          <a:bodyPr/>
          <a:lstStyle/>
          <a:p>
            <a:pPr eaLnBrk="1" hangingPunct="1"/>
            <a:r>
              <a:rPr lang="zh-CN" altLang="en-US"/>
              <a:t>黑客在攻入系统后往往渴望知道更多的秘密，而所有的用户信息都是保存在</a:t>
            </a:r>
            <a:r>
              <a:rPr lang="en-US" altLang="zh-CN"/>
              <a:t>SAM</a:t>
            </a:r>
            <a:r>
              <a:rPr lang="zh-CN" altLang="en-US"/>
              <a:t>文件中，这样，破解</a:t>
            </a:r>
            <a:r>
              <a:rPr lang="en-US" altLang="zh-CN"/>
              <a:t>SAM</a:t>
            </a:r>
            <a:r>
              <a:rPr lang="zh-CN" altLang="en-US"/>
              <a:t>也就是黑客接下来要做的。</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p:txBody>
          <a:bodyPr/>
          <a:lstStyle/>
          <a:p>
            <a:pPr eaLnBrk="1" hangingPunct="1"/>
            <a:r>
              <a:rPr lang="en-US" altLang="zh-CN"/>
              <a:t>Windows</a:t>
            </a:r>
            <a:r>
              <a:rPr lang="zh-CN" altLang="en-US"/>
              <a:t>的口令文件</a:t>
            </a:r>
            <a:r>
              <a:rPr lang="en-US" altLang="zh-CN"/>
              <a:t>(3)</a:t>
            </a:r>
          </a:p>
        </p:txBody>
      </p:sp>
      <p:sp>
        <p:nvSpPr>
          <p:cNvPr id="49158" name="Rectangle 4"/>
          <p:cNvSpPr>
            <a:spLocks noGrp="1" noChangeArrowheads="1"/>
          </p:cNvSpPr>
          <p:nvPr>
            <p:ph type="body" idx="1"/>
          </p:nvPr>
        </p:nvSpPr>
        <p:spPr>
          <a:xfrm>
            <a:off x="658813" y="1354138"/>
            <a:ext cx="7772400" cy="4494212"/>
          </a:xfrm>
        </p:spPr>
        <p:txBody>
          <a:bodyPr/>
          <a:lstStyle/>
          <a:p>
            <a:pPr eaLnBrk="1" hangingPunct="1">
              <a:lnSpc>
                <a:spcPct val="90000"/>
              </a:lnSpc>
            </a:pPr>
            <a:r>
              <a:rPr lang="zh-CN" altLang="en-US" dirty="0"/>
              <a:t>在对</a:t>
            </a:r>
            <a:r>
              <a:rPr lang="en-US" altLang="zh-CN" dirty="0"/>
              <a:t>SAM</a:t>
            </a:r>
            <a:r>
              <a:rPr lang="zh-CN" altLang="en-US" dirty="0"/>
              <a:t>破解之前，我们首先要获取</a:t>
            </a:r>
            <a:r>
              <a:rPr lang="en-US" altLang="zh-CN" dirty="0"/>
              <a:t>SAM</a:t>
            </a:r>
            <a:r>
              <a:rPr lang="zh-CN" altLang="en-US" dirty="0"/>
              <a:t>文件，登陆</a:t>
            </a:r>
            <a:r>
              <a:rPr lang="en-US" altLang="zh-CN" dirty="0"/>
              <a:t>Windows</a:t>
            </a:r>
            <a:r>
              <a:rPr lang="zh-CN" altLang="en-US" dirty="0"/>
              <a:t>系统后</a:t>
            </a:r>
            <a:r>
              <a:rPr lang="en-US" altLang="zh-CN" dirty="0"/>
              <a:t>SAM</a:t>
            </a:r>
            <a:r>
              <a:rPr lang="zh-CN" altLang="en-US" dirty="0"/>
              <a:t>是被锁死的，我们可以用以下方法获取</a:t>
            </a:r>
            <a:r>
              <a:rPr lang="en-US" altLang="zh-CN" dirty="0"/>
              <a:t>SAM</a:t>
            </a:r>
            <a:r>
              <a:rPr lang="zh-CN" altLang="en-US" dirty="0"/>
              <a:t>文件：</a:t>
            </a:r>
          </a:p>
          <a:p>
            <a:pPr lvl="1" eaLnBrk="1" hangingPunct="1">
              <a:lnSpc>
                <a:spcPct val="90000"/>
              </a:lnSpc>
            </a:pPr>
            <a:r>
              <a:rPr lang="zh-CN" altLang="en-US" dirty="0"/>
              <a:t>引导另一个操作系统：利用</a:t>
            </a:r>
            <a:r>
              <a:rPr lang="en-US" altLang="zh-CN" dirty="0"/>
              <a:t>NTFS DOS</a:t>
            </a:r>
            <a:r>
              <a:rPr lang="zh-CN" altLang="en-US" dirty="0"/>
              <a:t>的系统驱动来获得对</a:t>
            </a:r>
            <a:r>
              <a:rPr lang="en-US" altLang="zh-CN" dirty="0"/>
              <a:t>NTFS</a:t>
            </a:r>
            <a:r>
              <a:rPr lang="zh-CN" altLang="en-US" dirty="0"/>
              <a:t>硬盘的访问权限，抓出</a:t>
            </a:r>
            <a:r>
              <a:rPr lang="en-US" altLang="zh-CN" dirty="0"/>
              <a:t>SAM</a:t>
            </a:r>
            <a:r>
              <a:rPr lang="zh-CN" altLang="en-US" dirty="0"/>
              <a:t>。</a:t>
            </a:r>
          </a:p>
          <a:p>
            <a:pPr lvl="1" eaLnBrk="1" hangingPunct="1">
              <a:lnSpc>
                <a:spcPct val="90000"/>
              </a:lnSpc>
            </a:pPr>
            <a:r>
              <a:rPr lang="zh-CN" altLang="en-US" dirty="0"/>
              <a:t>获取备份</a:t>
            </a:r>
            <a:r>
              <a:rPr lang="en-US" altLang="zh-CN" dirty="0"/>
              <a:t>SAM</a:t>
            </a:r>
            <a:r>
              <a:rPr lang="zh-CN" altLang="en-US" dirty="0"/>
              <a:t>：</a:t>
            </a:r>
            <a:r>
              <a:rPr lang="en-US" altLang="zh-CN" dirty="0"/>
              <a:t>Windows</a:t>
            </a:r>
            <a:r>
              <a:rPr lang="zh-CN" altLang="en-US" dirty="0"/>
              <a:t>会在</a:t>
            </a:r>
            <a:r>
              <a:rPr lang="en-US" altLang="zh-CN" dirty="0"/>
              <a:t>%system root%\repair</a:t>
            </a:r>
            <a:r>
              <a:rPr lang="zh-CN" altLang="en-US" dirty="0"/>
              <a:t>目录中备份一个</a:t>
            </a:r>
            <a:r>
              <a:rPr lang="en-US" altLang="zh-CN" dirty="0"/>
              <a:t>SAM</a:t>
            </a:r>
            <a:r>
              <a:rPr lang="zh-CN" altLang="en-US" dirty="0"/>
              <a:t>文件，多数管理员都会忘记删这些文件。</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p:txBody>
          <a:bodyPr/>
          <a:lstStyle/>
          <a:p>
            <a:pPr eaLnBrk="1" hangingPunct="1"/>
            <a:r>
              <a:rPr lang="en-US" altLang="zh-CN"/>
              <a:t>Windows</a:t>
            </a:r>
            <a:r>
              <a:rPr lang="zh-CN" altLang="en-US"/>
              <a:t>的口令文件</a:t>
            </a:r>
            <a:r>
              <a:rPr lang="en-US" altLang="zh-CN"/>
              <a:t>(4)</a:t>
            </a:r>
          </a:p>
        </p:txBody>
      </p:sp>
      <p:sp>
        <p:nvSpPr>
          <p:cNvPr id="50182" name="Rectangle 3"/>
          <p:cNvSpPr>
            <a:spLocks noGrp="1" noChangeArrowheads="1"/>
          </p:cNvSpPr>
          <p:nvPr>
            <p:ph type="body" idx="1"/>
          </p:nvPr>
        </p:nvSpPr>
        <p:spPr/>
        <p:txBody>
          <a:bodyPr/>
          <a:lstStyle/>
          <a:p>
            <a:pPr eaLnBrk="1" hangingPunct="1"/>
            <a:r>
              <a:rPr lang="en-US" altLang="zh-CN"/>
              <a:t>Windows NT</a:t>
            </a:r>
            <a:r>
              <a:rPr lang="zh-CN" altLang="en-US"/>
              <a:t>对同一用户口令采用两套单向散列函数进行运算，即单向</a:t>
            </a:r>
            <a:r>
              <a:rPr lang="en-US" altLang="zh-CN"/>
              <a:t>LM</a:t>
            </a:r>
            <a:r>
              <a:rPr lang="zh-CN" altLang="en-US"/>
              <a:t>散列算法和单向</a:t>
            </a:r>
            <a:r>
              <a:rPr lang="en-US" altLang="zh-CN"/>
              <a:t>NT</a:t>
            </a:r>
            <a:r>
              <a:rPr lang="zh-CN" altLang="en-US"/>
              <a:t>散列算法，两种算法的结果都保存在</a:t>
            </a:r>
            <a:r>
              <a:rPr lang="en-US" altLang="zh-CN"/>
              <a:t>SAM</a:t>
            </a:r>
            <a:r>
              <a:rPr lang="zh-CN" altLang="en-US"/>
              <a:t>文件中。</a:t>
            </a:r>
          </a:p>
          <a:p>
            <a:pPr eaLnBrk="1" hangingPunct="1"/>
            <a:r>
              <a:rPr lang="zh-CN" altLang="en-US"/>
              <a:t>单向</a:t>
            </a:r>
            <a:r>
              <a:rPr lang="en-US" altLang="zh-CN"/>
              <a:t>LM</a:t>
            </a:r>
            <a:r>
              <a:rPr lang="zh-CN" altLang="en-US"/>
              <a:t>散列函数对口令的处理上存在缺陷。</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zh-CN"/>
              <a:t>Windows</a:t>
            </a:r>
            <a:r>
              <a:rPr lang="zh-CN" altLang="en-US"/>
              <a:t>的口令文件</a:t>
            </a:r>
            <a:r>
              <a:rPr lang="en-US" altLang="zh-CN"/>
              <a:t>(5)</a:t>
            </a:r>
            <a:endParaRPr lang="zh-CN" altLang="en-US"/>
          </a:p>
        </p:txBody>
      </p:sp>
      <p:sp>
        <p:nvSpPr>
          <p:cNvPr id="51203" name="Rectangle 3"/>
          <p:cNvSpPr>
            <a:spLocks noGrp="1" noChangeArrowheads="1"/>
          </p:cNvSpPr>
          <p:nvPr>
            <p:ph type="body" idx="1"/>
          </p:nvPr>
        </p:nvSpPr>
        <p:spPr/>
        <p:txBody>
          <a:bodyPr/>
          <a:lstStyle/>
          <a:p>
            <a:pPr>
              <a:lnSpc>
                <a:spcPct val="80000"/>
              </a:lnSpc>
            </a:pPr>
            <a:r>
              <a:rPr lang="en-US" altLang="zh-CN" sz="2800"/>
              <a:t>LM</a:t>
            </a:r>
            <a:r>
              <a:rPr lang="zh-CN" altLang="en-US" sz="2800"/>
              <a:t>对口令的处理</a:t>
            </a:r>
          </a:p>
          <a:p>
            <a:pPr lvl="1">
              <a:lnSpc>
                <a:spcPct val="80000"/>
              </a:lnSpc>
            </a:pPr>
            <a:r>
              <a:rPr lang="zh-CN" altLang="en-US" sz="2400" b="1"/>
              <a:t>首先，将用户口令中的字母都转换成大写字母。如果口令不足</a:t>
            </a:r>
            <a:r>
              <a:rPr lang="en-US" altLang="zh-CN" sz="2400" b="1"/>
              <a:t>14</a:t>
            </a:r>
            <a:r>
              <a:rPr lang="zh-CN" altLang="en-US" sz="2400" b="1"/>
              <a:t>个，则以</a:t>
            </a:r>
            <a:r>
              <a:rPr lang="en-US" altLang="zh-CN" sz="2400" b="1"/>
              <a:t>0</a:t>
            </a:r>
            <a:r>
              <a:rPr lang="zh-CN" altLang="en-US" sz="2400" b="1"/>
              <a:t>补足；如果超过</a:t>
            </a:r>
            <a:r>
              <a:rPr lang="en-US" altLang="zh-CN" sz="2400" b="1"/>
              <a:t>14</a:t>
            </a:r>
            <a:r>
              <a:rPr lang="zh-CN" altLang="en-US" sz="2400" b="1"/>
              <a:t>个，则通过截尾变成</a:t>
            </a:r>
            <a:r>
              <a:rPr lang="en-US" altLang="zh-CN" sz="2400" b="1"/>
              <a:t>14</a:t>
            </a:r>
            <a:r>
              <a:rPr lang="zh-CN" altLang="en-US" sz="2400" b="1"/>
              <a:t>个。</a:t>
            </a:r>
          </a:p>
          <a:p>
            <a:pPr lvl="1">
              <a:lnSpc>
                <a:spcPct val="80000"/>
              </a:lnSpc>
            </a:pPr>
            <a:r>
              <a:rPr lang="zh-CN" altLang="en-US" sz="2400" b="1"/>
              <a:t>然后，将其平均分成两组，每组</a:t>
            </a:r>
            <a:r>
              <a:rPr lang="en-US" altLang="zh-CN" sz="2400" b="1"/>
              <a:t>7</a:t>
            </a:r>
            <a:r>
              <a:rPr lang="zh-CN" altLang="en-US" sz="2400" b="1"/>
              <a:t>个字符，加上一个字符的奇偶校验，构成</a:t>
            </a:r>
            <a:r>
              <a:rPr lang="en-US" altLang="zh-CN" sz="2400" b="1"/>
              <a:t>8</a:t>
            </a:r>
            <a:r>
              <a:rPr lang="zh-CN" altLang="en-US" sz="2400" b="1"/>
              <a:t>个字符，作为</a:t>
            </a:r>
            <a:r>
              <a:rPr lang="en-US" altLang="zh-CN" sz="2400" b="1"/>
              <a:t>64</a:t>
            </a:r>
            <a:r>
              <a:rPr lang="zh-CN" altLang="en-US" sz="2400" b="1"/>
              <a:t>比特特德</a:t>
            </a:r>
            <a:r>
              <a:rPr lang="en-US" altLang="zh-CN" sz="2400" b="1"/>
              <a:t>DES</a:t>
            </a:r>
            <a:r>
              <a:rPr lang="zh-CN" altLang="en-US" sz="2400" b="1"/>
              <a:t>密码。</a:t>
            </a:r>
          </a:p>
          <a:p>
            <a:pPr lvl="1">
              <a:lnSpc>
                <a:spcPct val="80000"/>
              </a:lnSpc>
            </a:pPr>
            <a:r>
              <a:rPr lang="zh-CN" altLang="en-US" sz="2400" b="1"/>
              <a:t>最后，分别用这两组</a:t>
            </a:r>
            <a:r>
              <a:rPr lang="en-US" altLang="zh-CN" sz="2400" b="1"/>
              <a:t>DES</a:t>
            </a:r>
            <a:r>
              <a:rPr lang="zh-CN" altLang="en-US" sz="2400" b="1"/>
              <a:t>加密魔术字符（</a:t>
            </a:r>
            <a:r>
              <a:rPr lang="zh-CN" altLang="en-US" sz="2400">
                <a:sym typeface="+mn-ea"/>
              </a:rPr>
              <a:t>已被破解出，即</a:t>
            </a:r>
            <a:r>
              <a:rPr lang="en-US" altLang="zh-CN" sz="2400">
                <a:sym typeface="+mn-ea"/>
              </a:rPr>
              <a:t>8</a:t>
            </a:r>
            <a:r>
              <a:rPr lang="zh-CN" altLang="en-US" sz="2400">
                <a:sym typeface="+mn-ea"/>
              </a:rPr>
              <a:t>个字符"KGS!@#$%" ，</a:t>
            </a:r>
            <a:r>
              <a:rPr lang="en-US" altLang="zh-CN" sz="2400">
                <a:sym typeface="+mn-ea"/>
              </a:rPr>
              <a:t>16</a:t>
            </a:r>
            <a:r>
              <a:rPr lang="zh-CN" altLang="en-US" sz="2400">
                <a:sym typeface="+mn-ea"/>
              </a:rPr>
              <a:t>进制为4B47532140232425）</a:t>
            </a:r>
            <a:r>
              <a:rPr lang="zh-CN" altLang="en-US" sz="2400" b="1"/>
              <a:t>，将两组结果连接起来形成一个散列函数值。</a:t>
            </a:r>
          </a:p>
          <a:p>
            <a:pPr>
              <a:lnSpc>
                <a:spcPct val="80000"/>
              </a:lnSpc>
            </a:pPr>
            <a:r>
              <a:rPr lang="zh-CN" altLang="en-US" sz="2800"/>
              <a:t>如果一个用户口令为空，则经过这番运算，得到的</a:t>
            </a:r>
            <a:r>
              <a:rPr lang="en-US" altLang="zh-CN" sz="2800"/>
              <a:t>LM</a:t>
            </a:r>
            <a:r>
              <a:rPr lang="zh-CN" altLang="en-US" sz="2800"/>
              <a:t>散列值为：</a:t>
            </a:r>
            <a:r>
              <a:rPr lang="en-US" altLang="zh-CN" sz="2400"/>
              <a:t>AAD3B435B51404EEAAD3B435B51404EE</a:t>
            </a:r>
            <a:endParaRPr lang="zh-CN" altLang="en-US" sz="2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a:t>Windows</a:t>
            </a:r>
            <a:r>
              <a:rPr lang="zh-CN" altLang="en-US"/>
              <a:t>的口令文件</a:t>
            </a:r>
            <a:r>
              <a:rPr lang="en-US" altLang="zh-CN"/>
              <a:t>(6)</a:t>
            </a:r>
            <a:endParaRPr lang="zh-CN" altLang="en-US"/>
          </a:p>
        </p:txBody>
      </p:sp>
      <p:sp>
        <p:nvSpPr>
          <p:cNvPr id="52227" name="Rectangle 3"/>
          <p:cNvSpPr>
            <a:spLocks noGrp="1" noChangeArrowheads="1"/>
          </p:cNvSpPr>
          <p:nvPr>
            <p:ph type="body" idx="1"/>
          </p:nvPr>
        </p:nvSpPr>
        <p:spPr/>
        <p:txBody>
          <a:bodyPr/>
          <a:lstStyle/>
          <a:p>
            <a:pPr>
              <a:lnSpc>
                <a:spcPct val="90000"/>
              </a:lnSpc>
            </a:pPr>
            <a:r>
              <a:rPr lang="zh-CN" altLang="en-US" sz="2400"/>
              <a:t>考虑这样一个口令：</a:t>
            </a:r>
            <a:r>
              <a:rPr lang="en-US" altLang="zh-CN" sz="2400"/>
              <a:t>Af32mRbi9</a:t>
            </a:r>
            <a:r>
              <a:rPr lang="zh-CN" altLang="en-US" sz="2400"/>
              <a:t>，这个口令包含了大写字母、小写字母和数字，并且无规律，可以认为是符合安全要求的一个口令。但经过</a:t>
            </a:r>
            <a:r>
              <a:rPr lang="en-US" altLang="zh-CN" sz="2400"/>
              <a:t>LM</a:t>
            </a:r>
            <a:r>
              <a:rPr lang="zh-CN" altLang="en-US" sz="2400"/>
              <a:t>的处理后，</a:t>
            </a:r>
            <a:r>
              <a:rPr lang="en-US" altLang="zh-CN" sz="2400"/>
              <a:t>Af32mRbi9</a:t>
            </a:r>
            <a:r>
              <a:rPr lang="zh-CN" altLang="en-US" sz="2400"/>
              <a:t>就变成</a:t>
            </a:r>
            <a:r>
              <a:rPr lang="en-US" altLang="zh-CN" sz="2400"/>
              <a:t>AF32MRB</a:t>
            </a:r>
            <a:r>
              <a:rPr lang="zh-CN" altLang="en-US" sz="2400"/>
              <a:t>和</a:t>
            </a:r>
            <a:r>
              <a:rPr lang="en-US" altLang="zh-CN" sz="2400"/>
              <a:t>I900000</a:t>
            </a:r>
            <a:r>
              <a:rPr lang="zh-CN" altLang="en-US" sz="2400"/>
              <a:t>两部分，</a:t>
            </a:r>
            <a:r>
              <a:rPr lang="en-US" altLang="zh-CN" sz="2400"/>
              <a:t>LM</a:t>
            </a:r>
            <a:r>
              <a:rPr lang="zh-CN" altLang="en-US" sz="2400"/>
              <a:t>接下来将对这两部分分别进行加密处理。但这样一来，对口令破解程序来说，难度和运算时间就大大降低了，因为它只要破解两个</a:t>
            </a:r>
            <a:r>
              <a:rPr lang="en-US" altLang="zh-CN" sz="2400"/>
              <a:t>7</a:t>
            </a:r>
            <a:r>
              <a:rPr lang="zh-CN" altLang="en-US" sz="2400"/>
              <a:t>字符的口令，而且不需要测试小写字符情况。</a:t>
            </a:r>
          </a:p>
          <a:p>
            <a:pPr>
              <a:lnSpc>
                <a:spcPct val="90000"/>
              </a:lnSpc>
            </a:pPr>
            <a:r>
              <a:rPr lang="zh-CN" altLang="en-US" sz="2400"/>
              <a:t>对</a:t>
            </a:r>
            <a:r>
              <a:rPr lang="en-US" altLang="zh-CN" sz="2400"/>
              <a:t>Af32mRbi9</a:t>
            </a:r>
            <a:r>
              <a:rPr lang="zh-CN" altLang="en-US" sz="2400"/>
              <a:t>这个口令而言，原有的</a:t>
            </a:r>
            <a:r>
              <a:rPr lang="en-US" altLang="zh-CN" sz="2400"/>
              <a:t>9</a:t>
            </a:r>
            <a:r>
              <a:rPr lang="zh-CN" altLang="en-US" sz="2400"/>
              <a:t>位口令分成了两组，一组</a:t>
            </a:r>
            <a:r>
              <a:rPr lang="en-US" altLang="zh-CN" sz="2400"/>
              <a:t>7</a:t>
            </a:r>
            <a:r>
              <a:rPr lang="zh-CN" altLang="en-US" sz="2400"/>
              <a:t>位，一组</a:t>
            </a:r>
            <a:r>
              <a:rPr lang="en-US" altLang="zh-CN" sz="2400"/>
              <a:t>2</a:t>
            </a:r>
            <a:r>
              <a:rPr lang="zh-CN" altLang="en-US" sz="2400"/>
              <a:t>位，其穷举法组合以数量级的形式减少了！问题的关键点就仅在第一组的</a:t>
            </a:r>
            <a:r>
              <a:rPr lang="en-US" altLang="zh-CN" sz="2400"/>
              <a:t>7</a:t>
            </a:r>
            <a:r>
              <a:rPr lang="zh-CN" altLang="en-US" sz="2400"/>
              <a:t>位字符上了。这对攻击者来说，是再好不过的事情了。</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
          <p:cNvSpPr>
            <a:spLocks noGrp="1" noChangeArrowheads="1"/>
          </p:cNvSpPr>
          <p:nvPr>
            <p:ph type="title"/>
          </p:nvPr>
        </p:nvSpPr>
        <p:spPr/>
        <p:txBody>
          <a:bodyPr/>
          <a:lstStyle/>
          <a:p>
            <a:pPr eaLnBrk="1" hangingPunct="1"/>
            <a:r>
              <a:rPr lang="en-US" altLang="zh-CN"/>
              <a:t>Windows</a:t>
            </a:r>
            <a:r>
              <a:rPr lang="zh-CN" altLang="en-US"/>
              <a:t>的口令文件</a:t>
            </a:r>
            <a:r>
              <a:rPr lang="en-US" altLang="zh-CN"/>
              <a:t>(7)</a:t>
            </a:r>
          </a:p>
        </p:txBody>
      </p:sp>
      <p:sp>
        <p:nvSpPr>
          <p:cNvPr id="53254" name="Rectangle 3"/>
          <p:cNvSpPr>
            <a:spLocks noGrp="1" noChangeArrowheads="1"/>
          </p:cNvSpPr>
          <p:nvPr>
            <p:ph type="body" idx="1"/>
          </p:nvPr>
        </p:nvSpPr>
        <p:spPr>
          <a:xfrm>
            <a:off x="539750" y="1362075"/>
            <a:ext cx="7993063" cy="4267200"/>
          </a:xfrm>
        </p:spPr>
        <p:txBody>
          <a:bodyPr/>
          <a:lstStyle/>
          <a:p>
            <a:pPr eaLnBrk="1" hangingPunct="1"/>
            <a:r>
              <a:rPr lang="zh-CN" altLang="en-US" sz="2600" dirty="0"/>
              <a:t>微软在</a:t>
            </a:r>
            <a:r>
              <a:rPr lang="en-US" altLang="zh-CN" sz="2600" dirty="0"/>
              <a:t>win NT4</a:t>
            </a:r>
            <a:r>
              <a:rPr lang="zh-CN" altLang="en-US" sz="2600" dirty="0"/>
              <a:t>的</a:t>
            </a:r>
            <a:r>
              <a:rPr lang="en-US" altLang="zh-CN" sz="2600" dirty="0"/>
              <a:t>SP3</a:t>
            </a:r>
            <a:r>
              <a:rPr lang="zh-CN" altLang="en-US" sz="2600" dirty="0"/>
              <a:t>之后，提供</a:t>
            </a:r>
            <a:r>
              <a:rPr lang="en-US" altLang="zh-CN" sz="2600" dirty="0"/>
              <a:t>syskey.exe</a:t>
            </a:r>
            <a:r>
              <a:rPr lang="zh-CN" altLang="en-US" sz="2600" dirty="0"/>
              <a:t>来进一步加强</a:t>
            </a:r>
            <a:r>
              <a:rPr lang="en-US" altLang="zh-CN" sz="2600" dirty="0"/>
              <a:t>NT</a:t>
            </a:r>
            <a:r>
              <a:rPr lang="zh-CN" altLang="en-US" sz="2600" dirty="0"/>
              <a:t>的口令。</a:t>
            </a:r>
          </a:p>
          <a:p>
            <a:pPr eaLnBrk="1" hangingPunct="1"/>
            <a:r>
              <a:rPr lang="zh-CN" altLang="en-US" sz="2600" dirty="0"/>
              <a:t>当</a:t>
            </a:r>
            <a:r>
              <a:rPr lang="en-US" altLang="zh-CN" sz="2600" dirty="0" err="1"/>
              <a:t>syskey</a:t>
            </a:r>
            <a:r>
              <a:rPr lang="zh-CN" altLang="en-US" sz="2600" dirty="0"/>
              <a:t>被激活，口令信息在存入注册表之前还会进行一次加密处理，以防止轻易破解口令。</a:t>
            </a:r>
          </a:p>
          <a:p>
            <a:pPr eaLnBrk="1" hangingPunct="1"/>
            <a:r>
              <a:rPr lang="zh-CN" altLang="en-US" sz="2600" dirty="0"/>
              <a:t>在命令提示行下输入</a:t>
            </a:r>
            <a:r>
              <a:rPr lang="en-US" altLang="zh-CN" sz="2600" dirty="0" err="1"/>
              <a:t>syskey</a:t>
            </a:r>
            <a:r>
              <a:rPr lang="zh-CN" altLang="en-US" sz="2600" dirty="0"/>
              <a:t>即可配置：</a:t>
            </a:r>
          </a:p>
        </p:txBody>
      </p:sp>
      <p:pic>
        <p:nvPicPr>
          <p:cNvPr id="53255" name="Picture 4" descr="22"/>
          <p:cNvPicPr>
            <a:picLocks noChangeAspect="1" noChangeArrowheads="1"/>
          </p:cNvPicPr>
          <p:nvPr/>
        </p:nvPicPr>
        <p:blipFill>
          <a:blip r:embed="rId2" cstate="print"/>
          <a:srcRect/>
          <a:stretch>
            <a:fillRect/>
          </a:stretch>
        </p:blipFill>
        <p:spPr bwMode="auto">
          <a:xfrm>
            <a:off x="2852738" y="3748088"/>
            <a:ext cx="4175125" cy="2662237"/>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静态口令和动态口令</a:t>
            </a:r>
          </a:p>
        </p:txBody>
      </p:sp>
      <p:sp>
        <p:nvSpPr>
          <p:cNvPr id="3" name="标题 2"/>
          <p:cNvSpPr>
            <a:spLocks noGrp="1"/>
          </p:cNvSpPr>
          <p:nvPr>
            <p:ph type="title"/>
          </p:nvPr>
        </p:nvSpPr>
        <p:spPr/>
        <p:txBody>
          <a:bodyPr/>
          <a:lstStyle/>
          <a:p>
            <a:r>
              <a:rPr lang="zh-CN" altLang="en-US" dirty="0"/>
              <a:t>口令分类</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2"/>
          <p:cNvSpPr>
            <a:spLocks noGrp="1" noChangeArrowheads="1"/>
          </p:cNvSpPr>
          <p:nvPr>
            <p:ph type="title"/>
          </p:nvPr>
        </p:nvSpPr>
        <p:spPr/>
        <p:txBody>
          <a:bodyPr/>
          <a:lstStyle/>
          <a:p>
            <a:pPr eaLnBrk="1" hangingPunct="1"/>
            <a:r>
              <a:rPr lang="en-US" altLang="zh-CN"/>
              <a:t>Windows NT, 2000</a:t>
            </a:r>
            <a:r>
              <a:rPr lang="zh-CN" altLang="en-US"/>
              <a:t>口令攻击</a:t>
            </a:r>
          </a:p>
        </p:txBody>
      </p:sp>
      <p:sp>
        <p:nvSpPr>
          <p:cNvPr id="92166" name="Rectangle 3"/>
          <p:cNvSpPr>
            <a:spLocks noGrp="1" noChangeArrowheads="1"/>
          </p:cNvSpPr>
          <p:nvPr>
            <p:ph type="body" idx="1"/>
          </p:nvPr>
        </p:nvSpPr>
        <p:spPr/>
        <p:txBody>
          <a:bodyPr/>
          <a:lstStyle/>
          <a:p>
            <a:pPr eaLnBrk="1" hangingPunct="1"/>
            <a:r>
              <a:rPr lang="en-US" altLang="zh-CN"/>
              <a:t>Windows NT</a:t>
            </a:r>
            <a:r>
              <a:rPr lang="zh-CN" altLang="en-US"/>
              <a:t>和</a:t>
            </a:r>
            <a:r>
              <a:rPr lang="en-US" altLang="zh-CN"/>
              <a:t>2000</a:t>
            </a:r>
            <a:r>
              <a:rPr lang="zh-CN" altLang="en-US"/>
              <a:t>的口令攻击很简单。</a:t>
            </a:r>
          </a:p>
          <a:p>
            <a:pPr eaLnBrk="1" hangingPunct="1"/>
            <a:r>
              <a:rPr lang="zh-CN" altLang="en-US"/>
              <a:t>在</a:t>
            </a:r>
            <a:r>
              <a:rPr lang="en-US" altLang="zh-CN"/>
              <a:t>NT</a:t>
            </a:r>
            <a:r>
              <a:rPr lang="zh-CN" altLang="en-US"/>
              <a:t>和</a:t>
            </a:r>
            <a:r>
              <a:rPr lang="en-US" altLang="zh-CN"/>
              <a:t>2000</a:t>
            </a:r>
            <a:r>
              <a:rPr lang="zh-CN" altLang="en-US"/>
              <a:t>的操作系统中，如果从</a:t>
            </a:r>
            <a:r>
              <a:rPr lang="en-US" altLang="zh-CN"/>
              <a:t>DOS</a:t>
            </a:r>
            <a:r>
              <a:rPr lang="zh-CN" altLang="en-US"/>
              <a:t>启动然后删除了</a:t>
            </a:r>
            <a:r>
              <a:rPr lang="en-US" altLang="zh-CN"/>
              <a:t>sam</a:t>
            </a:r>
            <a:r>
              <a:rPr lang="zh-CN" altLang="en-US"/>
              <a:t>文件，则当系统重新启动时，会默认生成一个</a:t>
            </a:r>
            <a:r>
              <a:rPr lang="en-US" altLang="zh-CN"/>
              <a:t>sam</a:t>
            </a:r>
            <a:r>
              <a:rPr lang="zh-CN" altLang="en-US"/>
              <a:t>文件，并将管理员密码置为空。</a:t>
            </a:r>
          </a:p>
          <a:p>
            <a:pPr eaLnBrk="1" hangingPunct="1"/>
            <a:r>
              <a:rPr lang="zh-CN" altLang="en-US"/>
              <a:t>这样就能轻松登陆系统了。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2"/>
          <p:cNvSpPr>
            <a:spLocks noGrp="1" noChangeArrowheads="1"/>
          </p:cNvSpPr>
          <p:nvPr>
            <p:ph type="title"/>
          </p:nvPr>
        </p:nvSpPr>
        <p:spPr/>
        <p:txBody>
          <a:bodyPr/>
          <a:lstStyle/>
          <a:p>
            <a:pPr eaLnBrk="1" hangingPunct="1"/>
            <a:r>
              <a:rPr lang="en-US" altLang="zh-CN"/>
              <a:t>Windows XP, 2003</a:t>
            </a:r>
            <a:r>
              <a:rPr lang="zh-CN" altLang="en-US"/>
              <a:t>口令攻击</a:t>
            </a:r>
          </a:p>
        </p:txBody>
      </p:sp>
      <p:sp>
        <p:nvSpPr>
          <p:cNvPr id="93190" name="Rectangle 3"/>
          <p:cNvSpPr>
            <a:spLocks noGrp="1" noChangeArrowheads="1"/>
          </p:cNvSpPr>
          <p:nvPr>
            <p:ph type="body" idx="1"/>
          </p:nvPr>
        </p:nvSpPr>
        <p:spPr/>
        <p:txBody>
          <a:bodyPr/>
          <a:lstStyle/>
          <a:p>
            <a:pPr eaLnBrk="1" hangingPunct="1">
              <a:lnSpc>
                <a:spcPct val="90000"/>
              </a:lnSpc>
            </a:pPr>
            <a:r>
              <a:rPr lang="zh-CN" altLang="en-US"/>
              <a:t>用于</a:t>
            </a:r>
            <a:r>
              <a:rPr lang="en-US" altLang="zh-CN"/>
              <a:t>NT</a:t>
            </a:r>
            <a:r>
              <a:rPr lang="zh-CN" altLang="en-US"/>
              <a:t>和</a:t>
            </a:r>
            <a:r>
              <a:rPr lang="en-US" altLang="zh-CN"/>
              <a:t>2000</a:t>
            </a:r>
            <a:r>
              <a:rPr lang="zh-CN" altLang="en-US"/>
              <a:t>的方法对</a:t>
            </a:r>
            <a:r>
              <a:rPr lang="en-US" altLang="zh-CN"/>
              <a:t>XP</a:t>
            </a:r>
            <a:r>
              <a:rPr lang="zh-CN" altLang="en-US"/>
              <a:t>和</a:t>
            </a:r>
            <a:r>
              <a:rPr lang="en-US" altLang="zh-CN"/>
              <a:t>2003</a:t>
            </a:r>
            <a:r>
              <a:rPr lang="zh-CN" altLang="en-US"/>
              <a:t>的系统并不奏效。</a:t>
            </a:r>
          </a:p>
          <a:p>
            <a:pPr eaLnBrk="1" hangingPunct="1">
              <a:lnSpc>
                <a:spcPct val="90000"/>
              </a:lnSpc>
            </a:pPr>
            <a:r>
              <a:rPr lang="zh-CN" altLang="en-US"/>
              <a:t>因为如果不小心删除了</a:t>
            </a:r>
            <a:r>
              <a:rPr lang="en-US" altLang="zh-CN"/>
              <a:t>sam</a:t>
            </a:r>
            <a:r>
              <a:rPr lang="zh-CN" altLang="en-US"/>
              <a:t>文件，系统将无法启动，除非将备份的</a:t>
            </a:r>
            <a:r>
              <a:rPr lang="en-US" altLang="zh-CN"/>
              <a:t>sam</a:t>
            </a:r>
            <a:r>
              <a:rPr lang="zh-CN" altLang="en-US"/>
              <a:t>文件</a:t>
            </a:r>
            <a:r>
              <a:rPr lang="en-US" altLang="zh-CN"/>
              <a:t>(</a:t>
            </a:r>
            <a:r>
              <a:rPr lang="zh-CN" altLang="en-US"/>
              <a:t>在</a:t>
            </a:r>
            <a:r>
              <a:rPr lang="en-US" altLang="zh-CN"/>
              <a:t>%SystemRoot%\repair</a:t>
            </a:r>
            <a:r>
              <a:rPr lang="zh-CN" altLang="en-US"/>
              <a:t>目录下</a:t>
            </a:r>
            <a:r>
              <a:rPr lang="en-US" altLang="zh-CN"/>
              <a:t>)</a:t>
            </a:r>
            <a:r>
              <a:rPr lang="zh-CN" altLang="en-US"/>
              <a:t>恢复回来。 </a:t>
            </a:r>
          </a:p>
          <a:p>
            <a:pPr eaLnBrk="1" hangingPunct="1">
              <a:lnSpc>
                <a:spcPct val="90000"/>
              </a:lnSpc>
            </a:pPr>
            <a:r>
              <a:rPr lang="zh-CN" altLang="en-US"/>
              <a:t>但是我们知道了上述四种版本的</a:t>
            </a:r>
            <a:r>
              <a:rPr lang="en-US" altLang="zh-CN"/>
              <a:t>Windows</a:t>
            </a:r>
            <a:r>
              <a:rPr lang="zh-CN" altLang="en-US"/>
              <a:t>系统的账户密码是基于</a:t>
            </a:r>
            <a:r>
              <a:rPr lang="en-US" altLang="zh-CN"/>
              <a:t>SAM</a:t>
            </a:r>
            <a:r>
              <a:rPr lang="zh-CN" altLang="en-US"/>
              <a:t>机制的，那么对密码的破解就可以针对</a:t>
            </a:r>
            <a:r>
              <a:rPr lang="en-US" altLang="zh-CN"/>
              <a:t>SAM</a:t>
            </a:r>
            <a:r>
              <a:rPr lang="zh-CN" altLang="en-US"/>
              <a:t>文件进行。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3" name="Rectangle 2"/>
          <p:cNvSpPr>
            <a:spLocks noGrp="1" noChangeArrowheads="1"/>
          </p:cNvSpPr>
          <p:nvPr>
            <p:ph type="title"/>
          </p:nvPr>
        </p:nvSpPr>
        <p:spPr/>
        <p:txBody>
          <a:bodyPr/>
          <a:lstStyle/>
          <a:p>
            <a:pPr eaLnBrk="1" hangingPunct="1"/>
            <a:r>
              <a:rPr lang="en-US" altLang="zh-CN" sz="3400"/>
              <a:t>Windows XP, 2003</a:t>
            </a:r>
            <a:r>
              <a:rPr lang="zh-CN" altLang="en-US" sz="3400"/>
              <a:t>口令攻击（</a:t>
            </a:r>
            <a:r>
              <a:rPr lang="en-US" altLang="zh-CN" sz="3400"/>
              <a:t>2</a:t>
            </a:r>
            <a:r>
              <a:rPr lang="zh-CN" altLang="en-US" sz="3400"/>
              <a:t>）</a:t>
            </a:r>
          </a:p>
        </p:txBody>
      </p:sp>
      <p:sp>
        <p:nvSpPr>
          <p:cNvPr id="94214" name="Rectangle 3"/>
          <p:cNvSpPr>
            <a:spLocks noGrp="1" noChangeArrowheads="1"/>
          </p:cNvSpPr>
          <p:nvPr>
            <p:ph type="body" idx="1"/>
          </p:nvPr>
        </p:nvSpPr>
        <p:spPr/>
        <p:txBody>
          <a:bodyPr/>
          <a:lstStyle/>
          <a:p>
            <a:pPr eaLnBrk="1" hangingPunct="1"/>
            <a:r>
              <a:rPr lang="zh-CN" altLang="en-US"/>
              <a:t>攻击方法（同样适用于</a:t>
            </a:r>
            <a:r>
              <a:rPr lang="en-US" altLang="zh-CN"/>
              <a:t>NT</a:t>
            </a:r>
            <a:r>
              <a:rPr lang="zh-CN" altLang="en-US"/>
              <a:t>和</a:t>
            </a:r>
            <a:r>
              <a:rPr lang="en-US" altLang="zh-CN"/>
              <a:t>2000</a:t>
            </a:r>
            <a:r>
              <a:rPr lang="zh-CN" altLang="en-US"/>
              <a:t>系统）</a:t>
            </a:r>
          </a:p>
          <a:p>
            <a:pPr lvl="1" eaLnBrk="1" hangingPunct="1"/>
            <a:r>
              <a:rPr lang="zh-CN" altLang="en-US"/>
              <a:t>提取</a:t>
            </a:r>
            <a:r>
              <a:rPr lang="en-US" altLang="zh-CN"/>
              <a:t>SAM</a:t>
            </a:r>
            <a:r>
              <a:rPr lang="zh-CN" altLang="en-US"/>
              <a:t>文件进行破解</a:t>
            </a:r>
          </a:p>
          <a:p>
            <a:pPr lvl="1" eaLnBrk="1" hangingPunct="1"/>
            <a:r>
              <a:rPr lang="zh-CN" altLang="en-US"/>
              <a:t>用备份的</a:t>
            </a:r>
            <a:r>
              <a:rPr lang="en-US" altLang="zh-CN"/>
              <a:t>SAM</a:t>
            </a:r>
            <a:r>
              <a:rPr lang="zh-CN" altLang="en-US"/>
              <a:t>文件替换当前</a:t>
            </a:r>
            <a:r>
              <a:rPr lang="en-US" altLang="zh-CN"/>
              <a:t>SAM</a:t>
            </a:r>
            <a:r>
              <a:rPr lang="zh-CN" altLang="en-US"/>
              <a:t>文件</a:t>
            </a:r>
          </a:p>
          <a:p>
            <a:pPr lvl="1" eaLnBrk="1" hangingPunct="1"/>
            <a:r>
              <a:rPr lang="zh-CN" altLang="en-US"/>
              <a:t>使用口令修改软件</a:t>
            </a:r>
          </a:p>
          <a:p>
            <a:pPr lvl="1" eaLnBrk="1" hangingPunct="1"/>
            <a:r>
              <a:rPr lang="zh-CN" altLang="en-US"/>
              <a:t>替换屏保程序</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2"/>
          <p:cNvSpPr>
            <a:spLocks noGrp="1" noChangeArrowheads="1"/>
          </p:cNvSpPr>
          <p:nvPr>
            <p:ph type="title"/>
          </p:nvPr>
        </p:nvSpPr>
        <p:spPr/>
        <p:txBody>
          <a:bodyPr/>
          <a:lstStyle/>
          <a:p>
            <a:pPr eaLnBrk="1" hangingPunct="1"/>
            <a:r>
              <a:rPr lang="zh-CN" altLang="en-US"/>
              <a:t>提取</a:t>
            </a:r>
            <a:r>
              <a:rPr lang="en-US" altLang="zh-CN"/>
              <a:t>SAM</a:t>
            </a:r>
            <a:r>
              <a:rPr lang="zh-CN" altLang="en-US"/>
              <a:t>文件进行破解</a:t>
            </a:r>
          </a:p>
        </p:txBody>
      </p:sp>
      <p:sp>
        <p:nvSpPr>
          <p:cNvPr id="95238" name="Rectangle 3"/>
          <p:cNvSpPr>
            <a:spLocks noGrp="1" noChangeArrowheads="1"/>
          </p:cNvSpPr>
          <p:nvPr>
            <p:ph type="body" idx="1"/>
          </p:nvPr>
        </p:nvSpPr>
        <p:spPr/>
        <p:txBody>
          <a:bodyPr/>
          <a:lstStyle/>
          <a:p>
            <a:pPr eaLnBrk="1" hangingPunct="1"/>
            <a:r>
              <a:rPr lang="zh-CN" altLang="en-US" dirty="0"/>
              <a:t>用</a:t>
            </a:r>
            <a:r>
              <a:rPr lang="en-US" altLang="zh-CN" dirty="0"/>
              <a:t>DOS</a:t>
            </a:r>
            <a:r>
              <a:rPr lang="zh-CN" altLang="en-US" dirty="0"/>
              <a:t>启动盘启动计算机，并把</a:t>
            </a:r>
            <a:r>
              <a:rPr lang="en-US" altLang="zh-CN" dirty="0"/>
              <a:t>SAM</a:t>
            </a:r>
            <a:r>
              <a:rPr lang="zh-CN" altLang="en-US" dirty="0"/>
              <a:t>文件拷贝出来，用软件进行分析破解，则可以得到系统的口令。</a:t>
            </a:r>
          </a:p>
          <a:p>
            <a:pPr eaLnBrk="1" hangingPunct="1"/>
            <a:r>
              <a:rPr lang="zh-CN" altLang="en-US" dirty="0"/>
              <a:t>有很多软件都有分析</a:t>
            </a:r>
            <a:r>
              <a:rPr lang="en-US" altLang="zh-CN" dirty="0"/>
              <a:t>SAM</a:t>
            </a:r>
            <a:r>
              <a:rPr lang="zh-CN" altLang="en-US" dirty="0"/>
              <a:t>文件的功能，如</a:t>
            </a:r>
            <a:r>
              <a:rPr lang="en-US" altLang="zh-CN" dirty="0"/>
              <a:t>L0phtCrack</a:t>
            </a:r>
            <a:r>
              <a:rPr lang="zh-CN" altLang="en-US" dirty="0"/>
              <a:t>，由于</a:t>
            </a:r>
            <a:r>
              <a:rPr lang="en-US" altLang="zh-CN" dirty="0"/>
              <a:t>L0phcrack</a:t>
            </a:r>
            <a:r>
              <a:rPr lang="zh-CN" altLang="en-US" dirty="0"/>
              <a:t>功能强大，密码的破译只是一个迟早的事。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2"/>
          <p:cNvSpPr>
            <a:spLocks noGrp="1" noChangeArrowheads="1"/>
          </p:cNvSpPr>
          <p:nvPr>
            <p:ph type="title"/>
          </p:nvPr>
        </p:nvSpPr>
        <p:spPr/>
        <p:txBody>
          <a:bodyPr/>
          <a:lstStyle/>
          <a:p>
            <a:pPr eaLnBrk="1" hangingPunct="1"/>
            <a:r>
              <a:rPr lang="zh-CN" altLang="en-US" sz="3400"/>
              <a:t>用备份的</a:t>
            </a:r>
            <a:r>
              <a:rPr lang="en-US" altLang="zh-CN" sz="3400"/>
              <a:t>SAM</a:t>
            </a:r>
            <a:r>
              <a:rPr lang="zh-CN" altLang="en-US" sz="3400"/>
              <a:t>文件替换当前</a:t>
            </a:r>
            <a:r>
              <a:rPr lang="en-US" altLang="zh-CN" sz="3400"/>
              <a:t>SAM</a:t>
            </a:r>
            <a:r>
              <a:rPr lang="zh-CN" altLang="en-US" sz="3400"/>
              <a:t>文件</a:t>
            </a:r>
          </a:p>
        </p:txBody>
      </p:sp>
      <p:sp>
        <p:nvSpPr>
          <p:cNvPr id="96262" name="Rectangle 3"/>
          <p:cNvSpPr>
            <a:spLocks noGrp="1" noChangeArrowheads="1"/>
          </p:cNvSpPr>
          <p:nvPr>
            <p:ph type="body" idx="1"/>
          </p:nvPr>
        </p:nvSpPr>
        <p:spPr/>
        <p:txBody>
          <a:bodyPr/>
          <a:lstStyle/>
          <a:p>
            <a:pPr eaLnBrk="1" hangingPunct="1"/>
            <a:r>
              <a:rPr lang="zh-CN" altLang="en-US"/>
              <a:t>攻击者用</a:t>
            </a:r>
            <a:r>
              <a:rPr lang="en-US" altLang="zh-CN"/>
              <a:t>DOS</a:t>
            </a:r>
            <a:r>
              <a:rPr lang="zh-CN" altLang="en-US"/>
              <a:t>启动盘启动后，还可以用</a:t>
            </a:r>
            <a:r>
              <a:rPr lang="en-US" altLang="zh-CN"/>
              <a:t>%SystemRoot%\repair\asm</a:t>
            </a:r>
            <a:r>
              <a:rPr lang="zh-CN" altLang="en-US"/>
              <a:t>覆盖</a:t>
            </a:r>
            <a:r>
              <a:rPr lang="en-US" altLang="zh-CN"/>
              <a:t>%SystemRoot%\system32\config\sam</a:t>
            </a:r>
            <a:r>
              <a:rPr lang="zh-CN" altLang="en-US"/>
              <a:t>，这样系统管理员</a:t>
            </a:r>
            <a:r>
              <a:rPr lang="en-US" altLang="zh-CN"/>
              <a:t>Administrator</a:t>
            </a:r>
            <a:r>
              <a:rPr lang="zh-CN" altLang="en-US"/>
              <a:t>的密码就恢复成安装操作系统时的密码了，而大部分人在安装操作系统时都将初始密码设置为空或者很简单。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2"/>
          <p:cNvSpPr>
            <a:spLocks noGrp="1" noChangeArrowheads="1"/>
          </p:cNvSpPr>
          <p:nvPr>
            <p:ph type="title"/>
          </p:nvPr>
        </p:nvSpPr>
        <p:spPr/>
        <p:txBody>
          <a:bodyPr/>
          <a:lstStyle/>
          <a:p>
            <a:pPr eaLnBrk="1" hangingPunct="1"/>
            <a:r>
              <a:rPr lang="zh-CN" altLang="en-US" dirty="0"/>
              <a:t>使用口令修改</a:t>
            </a:r>
            <a:r>
              <a:rPr lang="zh-CN" altLang="en-US" dirty="0" smtClean="0"/>
              <a:t>软件</a:t>
            </a:r>
            <a:r>
              <a:rPr lang="en-US" altLang="zh-CN" dirty="0" smtClean="0"/>
              <a:t>(1)</a:t>
            </a:r>
            <a:endParaRPr lang="zh-CN" altLang="en-US" dirty="0"/>
          </a:p>
        </p:txBody>
      </p:sp>
      <p:sp>
        <p:nvSpPr>
          <p:cNvPr id="97286" name="Rectangle 3"/>
          <p:cNvSpPr>
            <a:spLocks noGrp="1" noChangeArrowheads="1"/>
          </p:cNvSpPr>
          <p:nvPr>
            <p:ph type="body" idx="1"/>
          </p:nvPr>
        </p:nvSpPr>
        <p:spPr/>
        <p:txBody>
          <a:bodyPr/>
          <a:lstStyle/>
          <a:p>
            <a:pPr eaLnBrk="1" hangingPunct="1">
              <a:lnSpc>
                <a:spcPct val="90000"/>
              </a:lnSpc>
            </a:pPr>
            <a:r>
              <a:rPr lang="zh-CN" altLang="en-US" sz="2600"/>
              <a:t>目前有许多相应的软件可以在不登陆系统的情况下修改系统密码，如</a:t>
            </a:r>
            <a:r>
              <a:rPr lang="en-US" altLang="zh-CN" sz="2600"/>
              <a:t>Passware Kit Enterprise</a:t>
            </a:r>
            <a:r>
              <a:rPr lang="zh-CN" altLang="en-US" sz="2600"/>
              <a:t>这款软件可以自动把</a:t>
            </a:r>
            <a:r>
              <a:rPr lang="en-US" altLang="zh-CN" sz="2600"/>
              <a:t>administrator</a:t>
            </a:r>
            <a:r>
              <a:rPr lang="zh-CN" altLang="en-US" sz="2600"/>
              <a:t>密码修改为</a:t>
            </a:r>
            <a:r>
              <a:rPr lang="en-US" altLang="zh-CN" sz="2600"/>
              <a:t>12345</a:t>
            </a:r>
            <a:r>
              <a:rPr lang="zh-CN" altLang="en-US" sz="2600"/>
              <a:t>。</a:t>
            </a:r>
          </a:p>
          <a:p>
            <a:pPr eaLnBrk="1" hangingPunct="1">
              <a:lnSpc>
                <a:spcPct val="90000"/>
              </a:lnSpc>
            </a:pPr>
            <a:r>
              <a:rPr lang="en-US" altLang="zh-CN" sz="2600"/>
              <a:t>Passware Kit Enterprise</a:t>
            </a:r>
            <a:r>
              <a:rPr lang="zh-CN" altLang="en-US" sz="2600"/>
              <a:t>可以找回多种办公室应用程序档案失去或忘记的密码，包括</a:t>
            </a:r>
            <a:r>
              <a:rPr lang="en-US" altLang="zh-CN" sz="2600"/>
              <a:t>Excel</a:t>
            </a:r>
            <a:r>
              <a:rPr lang="zh-CN" altLang="en-US" sz="2600"/>
              <a:t>、</a:t>
            </a:r>
            <a:r>
              <a:rPr lang="en-US" altLang="zh-CN" sz="2600"/>
              <a:t>Word</a:t>
            </a:r>
            <a:r>
              <a:rPr lang="zh-CN" altLang="en-US" sz="2600"/>
              <a:t>、</a:t>
            </a:r>
            <a:r>
              <a:rPr lang="en-US" altLang="zh-CN" sz="2600"/>
              <a:t>Windows 2003/XP/2K/NT</a:t>
            </a:r>
            <a:r>
              <a:rPr lang="zh-CN" altLang="en-US" sz="2600"/>
              <a:t>、</a:t>
            </a:r>
            <a:r>
              <a:rPr lang="en-US" altLang="zh-CN" sz="2600"/>
              <a:t>Lotus Notes</a:t>
            </a:r>
            <a:r>
              <a:rPr lang="zh-CN" altLang="en-US" sz="2600"/>
              <a:t>、</a:t>
            </a:r>
            <a:r>
              <a:rPr lang="en-US" altLang="zh-CN" sz="2600"/>
              <a:t>RAR</a:t>
            </a:r>
            <a:r>
              <a:rPr lang="zh-CN" altLang="en-US" sz="2600"/>
              <a:t>、 </a:t>
            </a:r>
            <a:r>
              <a:rPr lang="en-US" altLang="zh-CN" sz="2600"/>
              <a:t>WinZip</a:t>
            </a:r>
            <a:r>
              <a:rPr lang="zh-CN" altLang="en-US" sz="2600"/>
              <a:t>、</a:t>
            </a:r>
            <a:r>
              <a:rPr lang="en-US" altLang="zh-CN" sz="2600"/>
              <a:t>Access</a:t>
            </a:r>
            <a:r>
              <a:rPr lang="zh-CN" altLang="en-US" sz="2600"/>
              <a:t>、</a:t>
            </a:r>
            <a:r>
              <a:rPr lang="en-US" altLang="zh-CN" sz="2600"/>
              <a:t>Outlook</a:t>
            </a:r>
            <a:r>
              <a:rPr lang="zh-CN" altLang="en-US" sz="2600"/>
              <a:t>、</a:t>
            </a:r>
            <a:r>
              <a:rPr lang="en-US" altLang="zh-CN" sz="2600"/>
              <a:t>Acrobat</a:t>
            </a:r>
            <a:r>
              <a:rPr lang="zh-CN" altLang="en-US" sz="2600"/>
              <a:t>、</a:t>
            </a:r>
            <a:r>
              <a:rPr lang="en-US" altLang="zh-CN" sz="2600"/>
              <a:t>Quicken</a:t>
            </a:r>
            <a:r>
              <a:rPr lang="zh-CN" altLang="en-US" sz="2600"/>
              <a:t>、</a:t>
            </a:r>
            <a:r>
              <a:rPr lang="en-US" altLang="zh-CN" sz="2600"/>
              <a:t>QuickBooks</a:t>
            </a:r>
            <a:r>
              <a:rPr lang="zh-CN" altLang="en-US" sz="2600"/>
              <a:t>、</a:t>
            </a:r>
            <a:r>
              <a:rPr lang="en-US" altLang="zh-CN" sz="2600"/>
              <a:t>WordPerfect</a:t>
            </a:r>
            <a:r>
              <a:rPr lang="zh-CN" altLang="en-US" sz="2600"/>
              <a:t>以及</a:t>
            </a:r>
            <a:r>
              <a:rPr lang="en-US" altLang="zh-CN" sz="2600"/>
              <a:t>VBA</a:t>
            </a:r>
            <a:r>
              <a:rPr lang="zh-CN" altLang="en-US" sz="2600"/>
              <a:t>，在此我们只需要使用其中的</a:t>
            </a:r>
            <a:r>
              <a:rPr lang="en-US" altLang="zh-CN" sz="2600"/>
              <a:t>Windows KEY</a:t>
            </a:r>
            <a:r>
              <a:rPr lang="zh-CN" altLang="en-US" sz="2600"/>
              <a:t>功能。</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Rectangle 2"/>
          <p:cNvSpPr>
            <a:spLocks noGrp="1" noChangeArrowheads="1"/>
          </p:cNvSpPr>
          <p:nvPr>
            <p:ph type="title"/>
          </p:nvPr>
        </p:nvSpPr>
        <p:spPr/>
        <p:txBody>
          <a:bodyPr/>
          <a:lstStyle/>
          <a:p>
            <a:pPr eaLnBrk="1" hangingPunct="1"/>
            <a:r>
              <a:rPr lang="zh-CN" altLang="en-US"/>
              <a:t>使用口令修改软件（</a:t>
            </a:r>
            <a:r>
              <a:rPr lang="en-US" altLang="zh-CN"/>
              <a:t>2</a:t>
            </a:r>
            <a:r>
              <a:rPr lang="zh-CN" altLang="en-US"/>
              <a:t>）</a:t>
            </a:r>
          </a:p>
        </p:txBody>
      </p:sp>
      <p:sp>
        <p:nvSpPr>
          <p:cNvPr id="98310" name="Rectangle 3"/>
          <p:cNvSpPr>
            <a:spLocks noGrp="1" noChangeArrowheads="1"/>
          </p:cNvSpPr>
          <p:nvPr>
            <p:ph type="body" idx="1"/>
          </p:nvPr>
        </p:nvSpPr>
        <p:spPr/>
        <p:txBody>
          <a:bodyPr/>
          <a:lstStyle/>
          <a:p>
            <a:pPr eaLnBrk="1" hangingPunct="1"/>
            <a:r>
              <a:rPr lang="en-US" altLang="zh-CN" sz="2600"/>
              <a:t>Windows KEY</a:t>
            </a:r>
            <a:r>
              <a:rPr lang="zh-CN" altLang="en-US" sz="2600"/>
              <a:t>运行后，在软驱中放一张空白软盘，生成一张恢复系统管理员的密码盘，其中共</a:t>
            </a:r>
            <a:r>
              <a:rPr lang="en-US" altLang="zh-CN" sz="2600"/>
              <a:t>3</a:t>
            </a:r>
            <a:r>
              <a:rPr lang="zh-CN" altLang="en-US" sz="2600"/>
              <a:t>个文件，分别是</a:t>
            </a:r>
            <a:r>
              <a:rPr lang="en-US" altLang="zh-CN" sz="2600"/>
              <a:t>Txtsetup.oem</a:t>
            </a:r>
            <a:r>
              <a:rPr lang="zh-CN" altLang="en-US" sz="2600"/>
              <a:t>、</a:t>
            </a:r>
            <a:r>
              <a:rPr lang="en-US" altLang="zh-CN" sz="2600"/>
              <a:t>Winkey.sys</a:t>
            </a:r>
            <a:r>
              <a:rPr lang="zh-CN" altLang="en-US" sz="2600"/>
              <a:t>和</a:t>
            </a:r>
            <a:r>
              <a:rPr lang="en-US" altLang="zh-CN" sz="2600"/>
              <a:t>Winkey.inf</a:t>
            </a:r>
            <a:r>
              <a:rPr lang="zh-CN" altLang="en-US" sz="2600"/>
              <a:t>。</a:t>
            </a:r>
          </a:p>
          <a:p>
            <a:pPr eaLnBrk="1" hangingPunct="1"/>
            <a:r>
              <a:rPr lang="zh-CN" altLang="en-US" sz="2600"/>
              <a:t>现在用</a:t>
            </a:r>
            <a:r>
              <a:rPr lang="en-US" altLang="zh-CN" sz="2600"/>
              <a:t>Windows</a:t>
            </a:r>
            <a:r>
              <a:rPr lang="zh-CN" altLang="en-US" sz="2600"/>
              <a:t>安装光盘启动电脑，启动过程中按</a:t>
            </a:r>
            <a:r>
              <a:rPr lang="en-US" altLang="zh-CN" sz="2600"/>
              <a:t>F6</a:t>
            </a:r>
            <a:r>
              <a:rPr lang="zh-CN" altLang="en-US" sz="2600"/>
              <a:t>键让系统采用第三方驱动程序。此时，放入该软盘就会自动跳到</a:t>
            </a:r>
            <a:r>
              <a:rPr lang="en-US" altLang="zh-CN" sz="2600"/>
              <a:t>Windows KEY</a:t>
            </a:r>
            <a:r>
              <a:rPr lang="zh-CN" altLang="en-US" sz="2600"/>
              <a:t>的界面。这时它会强行把</a:t>
            </a:r>
            <a:r>
              <a:rPr lang="en-US" altLang="zh-CN" sz="2600"/>
              <a:t>Administrator</a:t>
            </a:r>
            <a:r>
              <a:rPr lang="zh-CN" altLang="en-US" sz="2600"/>
              <a:t>的密码换成</a:t>
            </a:r>
            <a:r>
              <a:rPr lang="zh-CN" altLang="en-US" sz="2600">
                <a:latin typeface="Arial" panose="020B0604020202020204" pitchFamily="34" charset="0"/>
              </a:rPr>
              <a:t>“</a:t>
            </a:r>
            <a:r>
              <a:rPr lang="en-US" altLang="zh-CN" sz="2600"/>
              <a:t>12345</a:t>
            </a:r>
            <a:r>
              <a:rPr lang="en-US" altLang="zh-CN" sz="2600">
                <a:latin typeface="Arial" panose="020B0604020202020204" pitchFamily="34" charset="0"/>
              </a:rPr>
              <a:t>”</a:t>
            </a:r>
            <a:r>
              <a:rPr lang="zh-CN" altLang="en-US" sz="2600"/>
              <a:t>。</a:t>
            </a:r>
          </a:p>
          <a:p>
            <a:pPr eaLnBrk="1" hangingPunct="1"/>
            <a:r>
              <a:rPr lang="zh-CN" altLang="en-US" sz="2600"/>
              <a:t>当你重新启动以后，会要求再次修改密码。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Rectangle 2"/>
          <p:cNvSpPr>
            <a:spLocks noGrp="1" noChangeArrowheads="1"/>
          </p:cNvSpPr>
          <p:nvPr>
            <p:ph type="title"/>
          </p:nvPr>
        </p:nvSpPr>
        <p:spPr/>
        <p:txBody>
          <a:bodyPr/>
          <a:lstStyle/>
          <a:p>
            <a:pPr eaLnBrk="1" hangingPunct="1"/>
            <a:r>
              <a:rPr lang="zh-CN" altLang="en-US" dirty="0"/>
              <a:t>替换屏保</a:t>
            </a:r>
            <a:r>
              <a:rPr lang="zh-CN" altLang="en-US" dirty="0" smtClean="0"/>
              <a:t>程序</a:t>
            </a:r>
            <a:r>
              <a:rPr lang="en-US" altLang="zh-CN" dirty="0" smtClean="0"/>
              <a:t>(1)</a:t>
            </a:r>
            <a:endParaRPr lang="zh-CN" altLang="en-US" dirty="0"/>
          </a:p>
        </p:txBody>
      </p:sp>
      <p:sp>
        <p:nvSpPr>
          <p:cNvPr id="99334" name="Rectangle 3"/>
          <p:cNvSpPr>
            <a:spLocks noGrp="1" noChangeArrowheads="1"/>
          </p:cNvSpPr>
          <p:nvPr>
            <p:ph type="body" idx="1"/>
          </p:nvPr>
        </p:nvSpPr>
        <p:spPr/>
        <p:txBody>
          <a:bodyPr/>
          <a:lstStyle/>
          <a:p>
            <a:pPr eaLnBrk="1" hangingPunct="1"/>
            <a:r>
              <a:rPr lang="zh-CN" altLang="en-US"/>
              <a:t>这个方法是利用当系统在长时间没有动作时，启动屏幕保护程序的特点。</a:t>
            </a:r>
          </a:p>
          <a:p>
            <a:pPr eaLnBrk="1" hangingPunct="1"/>
            <a:r>
              <a:rPr lang="zh-CN" altLang="en-US"/>
              <a:t>利用这种方法的前提是我们还是需要有一张启动盘，如果系统盘是</a:t>
            </a:r>
            <a:r>
              <a:rPr lang="en-US" altLang="zh-CN"/>
              <a:t>FAT</a:t>
            </a:r>
            <a:r>
              <a:rPr lang="zh-CN" altLang="en-US"/>
              <a:t>格式，则普通的</a:t>
            </a:r>
            <a:r>
              <a:rPr lang="en-US" altLang="zh-CN"/>
              <a:t>DOS</a:t>
            </a:r>
            <a:r>
              <a:rPr lang="zh-CN" altLang="en-US"/>
              <a:t>启动盘就行了；如果是</a:t>
            </a:r>
            <a:r>
              <a:rPr lang="en-US" altLang="zh-CN"/>
              <a:t>NTFS</a:t>
            </a:r>
            <a:r>
              <a:rPr lang="zh-CN" altLang="en-US"/>
              <a:t>格式，则需要一张能够识别</a:t>
            </a:r>
            <a:r>
              <a:rPr lang="en-US" altLang="zh-CN"/>
              <a:t>NTFS</a:t>
            </a:r>
            <a:r>
              <a:rPr lang="zh-CN" altLang="en-US"/>
              <a:t>文件的</a:t>
            </a:r>
            <a:r>
              <a:rPr lang="en-US" altLang="zh-CN"/>
              <a:t>DOS</a:t>
            </a:r>
            <a:r>
              <a:rPr lang="zh-CN" altLang="en-US"/>
              <a:t>启动盘。</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Rectangle 2"/>
          <p:cNvSpPr>
            <a:spLocks noGrp="1" noChangeArrowheads="1"/>
          </p:cNvSpPr>
          <p:nvPr>
            <p:ph type="title"/>
          </p:nvPr>
        </p:nvSpPr>
        <p:spPr/>
        <p:txBody>
          <a:bodyPr/>
          <a:lstStyle/>
          <a:p>
            <a:pPr eaLnBrk="1" hangingPunct="1"/>
            <a:r>
              <a:rPr lang="zh-CN" altLang="en-US"/>
              <a:t>替换屏保程序（</a:t>
            </a:r>
            <a:r>
              <a:rPr lang="en-US" altLang="zh-CN"/>
              <a:t>2</a:t>
            </a:r>
            <a:r>
              <a:rPr lang="zh-CN" altLang="en-US"/>
              <a:t>）</a:t>
            </a:r>
          </a:p>
        </p:txBody>
      </p:sp>
      <p:sp>
        <p:nvSpPr>
          <p:cNvPr id="100358" name="Rectangle 3"/>
          <p:cNvSpPr>
            <a:spLocks noGrp="1" noChangeArrowheads="1"/>
          </p:cNvSpPr>
          <p:nvPr>
            <p:ph type="body" idx="1"/>
          </p:nvPr>
        </p:nvSpPr>
        <p:spPr/>
        <p:txBody>
          <a:bodyPr/>
          <a:lstStyle/>
          <a:p>
            <a:pPr eaLnBrk="1" hangingPunct="1"/>
            <a:r>
              <a:rPr lang="zh-CN" altLang="en-US" sz="2600"/>
              <a:t>我们可以把</a:t>
            </a:r>
            <a:r>
              <a:rPr lang="zh-CN" altLang="en-US" sz="2600">
                <a:latin typeface="Arial" panose="020B0604020202020204" pitchFamily="34" charset="0"/>
              </a:rPr>
              <a:t>“</a:t>
            </a:r>
            <a:r>
              <a:rPr lang="en-US" altLang="zh-CN" sz="2600"/>
              <a:t>%systemroot%\system32\logon.scr</a:t>
            </a:r>
            <a:r>
              <a:rPr lang="en-US" altLang="zh-CN" sz="2600">
                <a:latin typeface="Arial" panose="020B0604020202020204" pitchFamily="34" charset="0"/>
              </a:rPr>
              <a:t>”</a:t>
            </a:r>
            <a:r>
              <a:rPr lang="zh-CN" altLang="en-US" sz="2600"/>
              <a:t>替换为</a:t>
            </a:r>
            <a:r>
              <a:rPr lang="zh-CN" altLang="en-US" sz="2600">
                <a:latin typeface="Arial" panose="020B0604020202020204" pitchFamily="34" charset="0"/>
              </a:rPr>
              <a:t>“</a:t>
            </a:r>
            <a:r>
              <a:rPr lang="en-US" altLang="zh-CN" sz="2600"/>
              <a:t>cmd.exe</a:t>
            </a:r>
            <a:r>
              <a:rPr lang="en-US" altLang="zh-CN" sz="2600">
                <a:latin typeface="Arial" panose="020B0604020202020204" pitchFamily="34" charset="0"/>
              </a:rPr>
              <a:t>”</a:t>
            </a:r>
            <a:r>
              <a:rPr lang="zh-CN" altLang="en-US" sz="2600"/>
              <a:t>，然后在系统登陆处等待，过一会，系统就会去运行</a:t>
            </a:r>
            <a:r>
              <a:rPr lang="zh-CN" altLang="en-US" sz="2600">
                <a:latin typeface="Arial" panose="020B0604020202020204" pitchFamily="34" charset="0"/>
              </a:rPr>
              <a:t>“</a:t>
            </a:r>
            <a:r>
              <a:rPr lang="en-US" altLang="zh-CN" sz="2600"/>
              <a:t>logon.scr</a:t>
            </a:r>
            <a:r>
              <a:rPr lang="en-US" altLang="zh-CN" sz="2600">
                <a:latin typeface="Arial" panose="020B0604020202020204" pitchFamily="34" charset="0"/>
              </a:rPr>
              <a:t>”</a:t>
            </a:r>
            <a:r>
              <a:rPr lang="zh-CN" altLang="en-US" sz="2600"/>
              <a:t>这个屏保，因为你替换了这个屏保文件，所以实际上运行的是</a:t>
            </a:r>
            <a:r>
              <a:rPr lang="zh-CN" altLang="en-US" sz="2600">
                <a:latin typeface="Arial" panose="020B0604020202020204" pitchFamily="34" charset="0"/>
              </a:rPr>
              <a:t>“</a:t>
            </a:r>
            <a:r>
              <a:rPr lang="en-US" altLang="zh-CN" sz="2600"/>
              <a:t>cmd.exe</a:t>
            </a:r>
            <a:r>
              <a:rPr lang="en-US" altLang="zh-CN" sz="2600">
                <a:latin typeface="Arial" panose="020B0604020202020204" pitchFamily="34" charset="0"/>
              </a:rPr>
              <a:t>”</a:t>
            </a:r>
            <a:r>
              <a:rPr lang="zh-CN" altLang="en-US" sz="2600"/>
              <a:t>，并且是</a:t>
            </a:r>
            <a:r>
              <a:rPr lang="zh-CN" altLang="en-US" sz="2600">
                <a:latin typeface="Arial" panose="020B0604020202020204" pitchFamily="34" charset="0"/>
              </a:rPr>
              <a:t>“</a:t>
            </a:r>
            <a:r>
              <a:rPr lang="en-US" altLang="zh-CN" sz="2600"/>
              <a:t>localsystem</a:t>
            </a:r>
            <a:r>
              <a:rPr lang="en-US" altLang="zh-CN" sz="2600">
                <a:latin typeface="Arial" panose="020B0604020202020204" pitchFamily="34" charset="0"/>
              </a:rPr>
              <a:t>”</a:t>
            </a:r>
            <a:r>
              <a:rPr lang="zh-CN" altLang="en-US" sz="2600"/>
              <a:t>权限，现在你就可以破解密码了。</a:t>
            </a:r>
          </a:p>
          <a:p>
            <a:pPr eaLnBrk="1" hangingPunct="1"/>
            <a:r>
              <a:rPr lang="zh-CN" altLang="en-US" sz="2600"/>
              <a:t>最简单的就是在</a:t>
            </a:r>
            <a:r>
              <a:rPr lang="zh-CN" altLang="en-US" sz="2600">
                <a:latin typeface="Arial" panose="020B0604020202020204" pitchFamily="34" charset="0"/>
              </a:rPr>
              <a:t>“</a:t>
            </a:r>
            <a:r>
              <a:rPr lang="en-US" altLang="zh-CN" sz="2600"/>
              <a:t>cmd.exe</a:t>
            </a:r>
            <a:r>
              <a:rPr lang="en-US" altLang="zh-CN" sz="2600">
                <a:latin typeface="Arial" panose="020B0604020202020204" pitchFamily="34" charset="0"/>
              </a:rPr>
              <a:t>”</a:t>
            </a:r>
            <a:r>
              <a:rPr lang="zh-CN" altLang="en-US" sz="2600"/>
              <a:t>里运行</a:t>
            </a:r>
            <a:r>
              <a:rPr lang="zh-CN" altLang="en-US" sz="2600">
                <a:latin typeface="Arial" panose="020B0604020202020204" pitchFamily="34" charset="0"/>
              </a:rPr>
              <a:t>“</a:t>
            </a:r>
            <a:r>
              <a:rPr lang="en-US" altLang="zh-CN" sz="2600"/>
              <a:t>net user administrator</a:t>
            </a:r>
            <a:r>
              <a:rPr lang="en-US" altLang="zh-CN" sz="2600">
                <a:latin typeface="Arial" panose="020B0604020202020204" pitchFamily="34" charset="0"/>
              </a:rPr>
              <a:t>”</a:t>
            </a:r>
            <a:r>
              <a:rPr lang="zh-CN" altLang="en-US" sz="2600"/>
              <a:t>，成功后管理员密码被清空，这样就删除了管理员帐户的密码。</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zh-CN" altLang="en-US" dirty="0"/>
              <a:t>工具使用：暴力破解</a:t>
            </a:r>
            <a:r>
              <a:rPr lang="en-US" altLang="zh-CN" dirty="0"/>
              <a:t>+</a:t>
            </a:r>
            <a:r>
              <a:rPr lang="zh-CN" altLang="en-US" dirty="0"/>
              <a:t>字典</a:t>
            </a:r>
          </a:p>
        </p:txBody>
      </p:sp>
      <p:sp>
        <p:nvSpPr>
          <p:cNvPr id="470019" name="Rectangle 3"/>
          <p:cNvSpPr>
            <a:spLocks noGrp="1" noChangeArrowheads="1"/>
          </p:cNvSpPr>
          <p:nvPr>
            <p:ph type="body" idx="1"/>
          </p:nvPr>
        </p:nvSpPr>
        <p:spPr>
          <a:xfrm>
            <a:off x="457200" y="1152525"/>
            <a:ext cx="8229600" cy="1133475"/>
          </a:xfrm>
          <a:noFill/>
        </p:spPr>
        <p:txBody>
          <a:bodyPr/>
          <a:lstStyle/>
          <a:p>
            <a:pPr>
              <a:lnSpc>
                <a:spcPct val="105000"/>
              </a:lnSpc>
            </a:pPr>
            <a:r>
              <a:rPr lang="en-US" altLang="zh-CN" dirty="0" err="1"/>
              <a:t>WMICracker</a:t>
            </a:r>
            <a:r>
              <a:rPr lang="zh-CN" altLang="en-US" dirty="0"/>
              <a:t>：扫描目标主机</a:t>
            </a:r>
            <a:r>
              <a:rPr lang="en-US" altLang="zh-CN" dirty="0"/>
              <a:t>135</a:t>
            </a:r>
            <a:r>
              <a:rPr lang="zh-CN" altLang="en-US" dirty="0"/>
              <a:t>端口</a:t>
            </a:r>
          </a:p>
          <a:p>
            <a:pPr>
              <a:lnSpc>
                <a:spcPct val="105000"/>
              </a:lnSpc>
              <a:buFont typeface="Wingdings" panose="05000000000000000000" pitchFamily="2" charset="2"/>
              <a:buNone/>
            </a:pPr>
            <a:r>
              <a:rPr lang="zh-CN" altLang="en-US" sz="2000" dirty="0"/>
              <a:t>     使用：</a:t>
            </a:r>
            <a:r>
              <a:rPr lang="en-US" altLang="zh-CN" sz="2000" dirty="0" err="1"/>
              <a:t>WMICracker</a:t>
            </a:r>
            <a:r>
              <a:rPr lang="en-US" altLang="zh-CN" sz="2000" dirty="0"/>
              <a:t> &lt;IP&gt; &lt;Username&gt; &lt;Password File&gt;  [Threads]</a:t>
            </a:r>
            <a:endParaRPr lang="zh-CN" altLang="en-US" sz="2000" dirty="0"/>
          </a:p>
        </p:txBody>
      </p:sp>
      <p:pic>
        <p:nvPicPr>
          <p:cNvPr id="470020" name="Picture 4" descr="Untitled-1"/>
          <p:cNvPicPr>
            <a:picLocks noChangeAspect="1" noChangeArrowheads="1"/>
          </p:cNvPicPr>
          <p:nvPr/>
        </p:nvPicPr>
        <p:blipFill>
          <a:blip r:embed="rId3" cstate="print"/>
          <a:srcRect/>
          <a:stretch>
            <a:fillRect/>
          </a:stretch>
        </p:blipFill>
        <p:spPr bwMode="auto">
          <a:xfrm>
            <a:off x="923925" y="2076451"/>
            <a:ext cx="7632700" cy="421957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70019">
                                            <p:txEl>
                                              <p:pRg st="0" end="0"/>
                                            </p:txEl>
                                          </p:spTgt>
                                        </p:tgtEl>
                                        <p:attrNameLst>
                                          <p:attrName>style.visibility</p:attrName>
                                        </p:attrNameLst>
                                      </p:cBhvr>
                                      <p:to>
                                        <p:strVal val="visible"/>
                                      </p:to>
                                    </p:set>
                                    <p:anim calcmode="lin" valueType="num">
                                      <p:cBhvr additive="base">
                                        <p:cTn id="7" dur="500" fill="hold"/>
                                        <p:tgtEl>
                                          <p:spTgt spid="4700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00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70019">
                                            <p:txEl>
                                              <p:pRg st="1" end="1"/>
                                            </p:txEl>
                                          </p:spTgt>
                                        </p:tgtEl>
                                        <p:attrNameLst>
                                          <p:attrName>style.visibility</p:attrName>
                                        </p:attrNameLst>
                                      </p:cBhvr>
                                      <p:to>
                                        <p:strVal val="visible"/>
                                      </p:to>
                                    </p:set>
                                    <p:anim calcmode="lin" valueType="num">
                                      <p:cBhvr additive="base">
                                        <p:cTn id="11" dur="500" fill="hold"/>
                                        <p:tgtEl>
                                          <p:spTgt spid="4700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700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70020"/>
                                        </p:tgtEl>
                                        <p:attrNameLst>
                                          <p:attrName>style.visibility</p:attrName>
                                        </p:attrNameLst>
                                      </p:cBhvr>
                                      <p:to>
                                        <p:strVal val="visible"/>
                                      </p:to>
                                    </p:set>
                                    <p:anim calcmode="lin" valueType="num">
                                      <p:cBhvr additive="base">
                                        <p:cTn id="17" dur="500" fill="hold"/>
                                        <p:tgtEl>
                                          <p:spTgt spid="470020"/>
                                        </p:tgtEl>
                                        <p:attrNameLst>
                                          <p:attrName>ppt_x</p:attrName>
                                        </p:attrNameLst>
                                      </p:cBhvr>
                                      <p:tavLst>
                                        <p:tav tm="0">
                                          <p:val>
                                            <p:strVal val="#ppt_x"/>
                                          </p:val>
                                        </p:tav>
                                        <p:tav tm="100000">
                                          <p:val>
                                            <p:strVal val="#ppt_x"/>
                                          </p:val>
                                        </p:tav>
                                      </p:tavLst>
                                    </p:anim>
                                    <p:anim calcmode="lin" valueType="num">
                                      <p:cBhvr additive="base">
                                        <p:cTn id="18" dur="500" fill="hold"/>
                                        <p:tgtEl>
                                          <p:spTgt spid="4700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181226" y="2943225"/>
            <a:ext cx="5200650" cy="958850"/>
          </a:xfrm>
        </p:spPr>
        <p:txBody>
          <a:bodyPr/>
          <a:lstStyle/>
          <a:p>
            <a:r>
              <a:rPr lang="zh-CN" altLang="en-US" dirty="0">
                <a:solidFill>
                  <a:srgbClr val="C00000"/>
                </a:solidFill>
              </a:rPr>
              <a:t>（一） 静态口令</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zh-CN" altLang="en-US"/>
              <a:t>工具使用：暴力破解</a:t>
            </a:r>
            <a:r>
              <a:rPr lang="en-US" altLang="zh-CN"/>
              <a:t>+</a:t>
            </a:r>
            <a:r>
              <a:rPr lang="zh-CN" altLang="en-US"/>
              <a:t>字典</a:t>
            </a:r>
          </a:p>
        </p:txBody>
      </p:sp>
      <p:sp>
        <p:nvSpPr>
          <p:cNvPr id="471043" name="Rectangle 3"/>
          <p:cNvSpPr>
            <a:spLocks noGrp="1" noChangeArrowheads="1"/>
          </p:cNvSpPr>
          <p:nvPr>
            <p:ph type="body" idx="1"/>
          </p:nvPr>
        </p:nvSpPr>
        <p:spPr>
          <a:xfrm>
            <a:off x="457200" y="1228725"/>
            <a:ext cx="8229600" cy="1349375"/>
          </a:xfrm>
          <a:noFill/>
        </p:spPr>
        <p:txBody>
          <a:bodyPr/>
          <a:lstStyle/>
          <a:p>
            <a:r>
              <a:rPr lang="en-US" altLang="zh-CN" dirty="0" err="1"/>
              <a:t>SMBCrack</a:t>
            </a:r>
            <a:r>
              <a:rPr lang="zh-CN" altLang="en-US" dirty="0"/>
              <a:t>：使用</a:t>
            </a:r>
            <a:r>
              <a:rPr lang="en-US" altLang="zh-CN" dirty="0"/>
              <a:t>SMB</a:t>
            </a:r>
            <a:r>
              <a:rPr lang="zh-CN" altLang="en-US" dirty="0"/>
              <a:t>协议</a:t>
            </a:r>
          </a:p>
          <a:p>
            <a:pPr>
              <a:buFont typeface="Wingdings" panose="05000000000000000000" pitchFamily="2" charset="2"/>
              <a:buNone/>
            </a:pPr>
            <a:r>
              <a:rPr lang="zh-CN" altLang="en-US" sz="2400" dirty="0"/>
              <a:t>    使用：</a:t>
            </a:r>
            <a:r>
              <a:rPr lang="en-US" altLang="zh-CN" sz="2400" dirty="0" err="1"/>
              <a:t>SMBCrack</a:t>
            </a:r>
            <a:r>
              <a:rPr lang="en-US" altLang="zh-CN" sz="2400" dirty="0"/>
              <a:t> &lt;IP&gt; &lt;Username&gt;  &lt;Password File&gt;</a:t>
            </a:r>
            <a:endParaRPr lang="zh-CN" altLang="en-US" sz="2400" dirty="0"/>
          </a:p>
        </p:txBody>
      </p:sp>
      <p:pic>
        <p:nvPicPr>
          <p:cNvPr id="471044" name="Picture 4" descr="snap"/>
          <p:cNvPicPr>
            <a:picLocks noChangeAspect="1" noChangeArrowheads="1"/>
          </p:cNvPicPr>
          <p:nvPr/>
        </p:nvPicPr>
        <p:blipFill>
          <a:blip r:embed="rId3" cstate="print"/>
          <a:srcRect/>
          <a:stretch>
            <a:fillRect/>
          </a:stretch>
        </p:blipFill>
        <p:spPr bwMode="auto">
          <a:xfrm>
            <a:off x="250825" y="2708275"/>
            <a:ext cx="8748713" cy="32908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71043">
                                            <p:txEl>
                                              <p:pRg st="0" end="0"/>
                                            </p:txEl>
                                          </p:spTgt>
                                        </p:tgtEl>
                                        <p:attrNameLst>
                                          <p:attrName>style.visibility</p:attrName>
                                        </p:attrNameLst>
                                      </p:cBhvr>
                                      <p:to>
                                        <p:strVal val="visible"/>
                                      </p:to>
                                    </p:set>
                                    <p:anim calcmode="lin" valueType="num">
                                      <p:cBhvr additive="base">
                                        <p:cTn id="7" dur="500" fill="hold"/>
                                        <p:tgtEl>
                                          <p:spTgt spid="4710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71043">
                                            <p:txEl>
                                              <p:pRg st="1" end="1"/>
                                            </p:txEl>
                                          </p:spTgt>
                                        </p:tgtEl>
                                        <p:attrNameLst>
                                          <p:attrName>style.visibility</p:attrName>
                                        </p:attrNameLst>
                                      </p:cBhvr>
                                      <p:to>
                                        <p:strVal val="visible"/>
                                      </p:to>
                                    </p:set>
                                    <p:anim calcmode="lin" valueType="num">
                                      <p:cBhvr additive="base">
                                        <p:cTn id="11" dur="500" fill="hold"/>
                                        <p:tgtEl>
                                          <p:spTgt spid="4710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710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71044"/>
                                        </p:tgtEl>
                                        <p:attrNameLst>
                                          <p:attrName>style.visibility</p:attrName>
                                        </p:attrNameLst>
                                      </p:cBhvr>
                                      <p:to>
                                        <p:strVal val="visible"/>
                                      </p:to>
                                    </p:set>
                                    <p:anim calcmode="lin" valueType="num">
                                      <p:cBhvr additive="base">
                                        <p:cTn id="17" dur="500" fill="hold"/>
                                        <p:tgtEl>
                                          <p:spTgt spid="471044"/>
                                        </p:tgtEl>
                                        <p:attrNameLst>
                                          <p:attrName>ppt_x</p:attrName>
                                        </p:attrNameLst>
                                      </p:cBhvr>
                                      <p:tavLst>
                                        <p:tav tm="0">
                                          <p:val>
                                            <p:strVal val="#ppt_x"/>
                                          </p:val>
                                        </p:tav>
                                        <p:tav tm="100000">
                                          <p:val>
                                            <p:strVal val="#ppt_x"/>
                                          </p:val>
                                        </p:tav>
                                      </p:tavLst>
                                    </p:anim>
                                    <p:anim calcmode="lin" valueType="num">
                                      <p:cBhvr additive="base">
                                        <p:cTn id="18" dur="500" fill="hold"/>
                                        <p:tgtEl>
                                          <p:spTgt spid="4710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zh-CN" altLang="en-US"/>
              <a:t>系统口令破解软件</a:t>
            </a:r>
            <a:endParaRPr lang="en-US" altLang="zh-CN"/>
          </a:p>
        </p:txBody>
      </p:sp>
      <p:sp>
        <p:nvSpPr>
          <p:cNvPr id="451587" name="Rectangle 3"/>
          <p:cNvSpPr>
            <a:spLocks noGrp="1" noChangeArrowheads="1"/>
          </p:cNvSpPr>
          <p:nvPr>
            <p:ph type="body" idx="1"/>
          </p:nvPr>
        </p:nvSpPr>
        <p:spPr>
          <a:xfrm>
            <a:off x="601663" y="1373187"/>
            <a:ext cx="7772400" cy="4713287"/>
          </a:xfrm>
        </p:spPr>
        <p:txBody>
          <a:bodyPr/>
          <a:lstStyle/>
          <a:p>
            <a:r>
              <a:rPr lang="en-US" altLang="zh-CN" sz="2800" dirty="0">
                <a:solidFill>
                  <a:srgbClr val="0000FF"/>
                </a:solidFill>
              </a:rPr>
              <a:t>Cain</a:t>
            </a:r>
            <a:r>
              <a:rPr lang="zh-CN" altLang="en-US" sz="2800" dirty="0"/>
              <a:t>：集合多种攻击工具的软件。对于</a:t>
            </a:r>
            <a:r>
              <a:rPr lang="en-US" altLang="zh-CN" sz="2800" dirty="0"/>
              <a:t>Windows</a:t>
            </a:r>
            <a:r>
              <a:rPr lang="zh-CN" altLang="en-US" sz="2800" dirty="0"/>
              <a:t>系统，能破解</a:t>
            </a:r>
            <a:r>
              <a:rPr lang="en-US" altLang="zh-CN" sz="2800" dirty="0"/>
              <a:t>LM</a:t>
            </a:r>
            <a:r>
              <a:rPr lang="zh-CN" altLang="en-US" sz="2800" dirty="0"/>
              <a:t>和</a:t>
            </a:r>
            <a:r>
              <a:rPr lang="en-US" altLang="zh-CN" sz="2800" dirty="0"/>
              <a:t>NT</a:t>
            </a:r>
            <a:r>
              <a:rPr lang="zh-CN" altLang="en-US" sz="2800" dirty="0"/>
              <a:t>哈希密码，以及跨网络的</a:t>
            </a:r>
            <a:r>
              <a:rPr lang="en-US" altLang="zh-CN" sz="2800" dirty="0"/>
              <a:t>LM</a:t>
            </a:r>
            <a:r>
              <a:rPr lang="zh-CN" altLang="en-US" sz="2800" dirty="0"/>
              <a:t>、</a:t>
            </a:r>
            <a:r>
              <a:rPr lang="en-US" altLang="zh-CN" sz="2800" dirty="0"/>
              <a:t>NTLM</a:t>
            </a:r>
            <a:r>
              <a:rPr lang="zh-CN" altLang="en-US" sz="2800" dirty="0"/>
              <a:t>挑战</a:t>
            </a:r>
            <a:r>
              <a:rPr lang="en-US" altLang="zh-CN" sz="2800" dirty="0"/>
              <a:t>-</a:t>
            </a:r>
            <a:r>
              <a:rPr lang="zh-CN" altLang="en-US" sz="2800" dirty="0"/>
              <a:t>响应认证；</a:t>
            </a:r>
          </a:p>
          <a:p>
            <a:r>
              <a:rPr lang="en-US" altLang="zh-CN" sz="2800" dirty="0">
                <a:solidFill>
                  <a:srgbClr val="0000FF"/>
                </a:solidFill>
              </a:rPr>
              <a:t>PWDUMP4</a:t>
            </a:r>
            <a:r>
              <a:rPr lang="zh-CN" altLang="en-US" sz="2800" dirty="0"/>
              <a:t>：主要用于获取本地或远端</a:t>
            </a:r>
            <a:r>
              <a:rPr lang="en-US" altLang="zh-CN" sz="2800" dirty="0"/>
              <a:t>Windows</a:t>
            </a:r>
            <a:r>
              <a:rPr lang="zh-CN" altLang="en-US" sz="2800" dirty="0"/>
              <a:t>系统的</a:t>
            </a:r>
            <a:r>
              <a:rPr lang="en-US" altLang="zh-CN" sz="2800" dirty="0"/>
              <a:t>SAM</a:t>
            </a:r>
            <a:r>
              <a:rPr lang="zh-CN" altLang="en-US" sz="2800" dirty="0"/>
              <a:t>文件，配合</a:t>
            </a:r>
            <a:r>
              <a:rPr lang="en-US" altLang="zh-CN" sz="2800" dirty="0"/>
              <a:t>LC5</a:t>
            </a:r>
            <a:r>
              <a:rPr lang="zh-CN" altLang="en-US" sz="2800" dirty="0"/>
              <a:t>等破解软件使用；</a:t>
            </a:r>
          </a:p>
          <a:p>
            <a:r>
              <a:rPr lang="en-US" altLang="zh-CN" sz="2800" dirty="0">
                <a:solidFill>
                  <a:srgbClr val="0000FF"/>
                </a:solidFill>
              </a:rPr>
              <a:t>LC5</a:t>
            </a:r>
            <a:r>
              <a:rPr lang="zh-CN" altLang="en-US" sz="2800" dirty="0"/>
              <a:t>：</a:t>
            </a:r>
            <a:r>
              <a:rPr lang="en-US" altLang="zh-CN" sz="2800" dirty="0"/>
              <a:t>L0phtCrack</a:t>
            </a:r>
            <a:r>
              <a:rPr lang="zh-CN" altLang="en-US" sz="2800" dirty="0"/>
              <a:t> </a:t>
            </a:r>
            <a:r>
              <a:rPr lang="en-US" altLang="zh-CN" sz="2800" dirty="0"/>
              <a:t>5.04</a:t>
            </a:r>
            <a:r>
              <a:rPr lang="zh-CN" altLang="en-US" sz="2800" dirty="0"/>
              <a:t>，可用于破解</a:t>
            </a:r>
            <a:r>
              <a:rPr lang="en-US" altLang="zh-CN" sz="2800" dirty="0"/>
              <a:t>Windows</a:t>
            </a:r>
            <a:r>
              <a:rPr lang="zh-CN" altLang="en-US" sz="2800" dirty="0"/>
              <a:t>和</a:t>
            </a:r>
            <a:r>
              <a:rPr lang="en-US" altLang="zh-CN" sz="2800" dirty="0"/>
              <a:t>Unix/Linux</a:t>
            </a:r>
            <a:r>
              <a:rPr lang="zh-CN" altLang="en-US" sz="2800" dirty="0"/>
              <a:t>系统密码；</a:t>
            </a:r>
          </a:p>
          <a:p>
            <a:r>
              <a:rPr lang="en-US" altLang="zh-CN" sz="2800" dirty="0">
                <a:solidFill>
                  <a:srgbClr val="0000FF"/>
                </a:solidFill>
              </a:rPr>
              <a:t>John the Ripper</a:t>
            </a:r>
            <a:r>
              <a:rPr lang="zh-CN" altLang="en-US" sz="2800" dirty="0"/>
              <a:t>：是</a:t>
            </a:r>
            <a:r>
              <a:rPr lang="en-US" altLang="zh-CN" sz="2800" dirty="0"/>
              <a:t>Unix/Linux</a:t>
            </a:r>
            <a:r>
              <a:rPr lang="zh-CN" altLang="en-US" sz="2800" dirty="0"/>
              <a:t>平台上最好的密码破解软件之一。</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51587">
                                            <p:txEl>
                                              <p:pRg st="0" end="0"/>
                                            </p:txEl>
                                          </p:spTgt>
                                        </p:tgtEl>
                                        <p:attrNameLst>
                                          <p:attrName>style.visibility</p:attrName>
                                        </p:attrNameLst>
                                      </p:cBhvr>
                                      <p:to>
                                        <p:strVal val="visible"/>
                                      </p:to>
                                    </p:set>
                                    <p:anim calcmode="lin" valueType="num">
                                      <p:cBhvr additive="base">
                                        <p:cTn id="7" dur="500" fill="hold"/>
                                        <p:tgtEl>
                                          <p:spTgt spid="4515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15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1587">
                                            <p:txEl>
                                              <p:pRg st="1" end="1"/>
                                            </p:txEl>
                                          </p:spTgt>
                                        </p:tgtEl>
                                        <p:attrNameLst>
                                          <p:attrName>style.visibility</p:attrName>
                                        </p:attrNameLst>
                                      </p:cBhvr>
                                      <p:to>
                                        <p:strVal val="visible"/>
                                      </p:to>
                                    </p:set>
                                    <p:anim calcmode="lin" valueType="num">
                                      <p:cBhvr additive="base">
                                        <p:cTn id="13" dur="500" fill="hold"/>
                                        <p:tgtEl>
                                          <p:spTgt spid="4515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15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1587">
                                            <p:txEl>
                                              <p:pRg st="2" end="2"/>
                                            </p:txEl>
                                          </p:spTgt>
                                        </p:tgtEl>
                                        <p:attrNameLst>
                                          <p:attrName>style.visibility</p:attrName>
                                        </p:attrNameLst>
                                      </p:cBhvr>
                                      <p:to>
                                        <p:strVal val="visible"/>
                                      </p:to>
                                    </p:set>
                                    <p:anim calcmode="lin" valueType="num">
                                      <p:cBhvr additive="base">
                                        <p:cTn id="19" dur="500" fill="hold"/>
                                        <p:tgtEl>
                                          <p:spTgt spid="4515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15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51587">
                                            <p:txEl>
                                              <p:pRg st="3" end="3"/>
                                            </p:txEl>
                                          </p:spTgt>
                                        </p:tgtEl>
                                        <p:attrNameLst>
                                          <p:attrName>style.visibility</p:attrName>
                                        </p:attrNameLst>
                                      </p:cBhvr>
                                      <p:to>
                                        <p:strVal val="visible"/>
                                      </p:to>
                                    </p:set>
                                    <p:anim calcmode="lin" valueType="num">
                                      <p:cBhvr additive="base">
                                        <p:cTn id="25" dur="500" fill="hold"/>
                                        <p:tgtEl>
                                          <p:spTgt spid="4515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5158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r>
              <a:rPr lang="zh-CN" altLang="en-US">
                <a:latin typeface="Times New Roman" panose="02020603050405020304" pitchFamily="18" charset="0"/>
              </a:rPr>
              <a:t>（一）</a:t>
            </a:r>
            <a:r>
              <a:rPr lang="en-US" altLang="zh-CN">
                <a:latin typeface="Times New Roman" panose="02020603050405020304" pitchFamily="18" charset="0"/>
              </a:rPr>
              <a:t>Cain</a:t>
            </a:r>
            <a:r>
              <a:rPr lang="zh-CN" altLang="en-US">
                <a:latin typeface="Times New Roman" panose="02020603050405020304" pitchFamily="18" charset="0"/>
              </a:rPr>
              <a:t>：导入口令文件 </a:t>
            </a:r>
            <a:endParaRPr lang="en-US" altLang="zh-CN">
              <a:latin typeface="Times New Roman" panose="02020603050405020304" pitchFamily="18" charset="0"/>
            </a:endParaRPr>
          </a:p>
        </p:txBody>
      </p:sp>
      <p:pic>
        <p:nvPicPr>
          <p:cNvPr id="452612" name="Picture 4" descr="snap"/>
          <p:cNvPicPr>
            <a:picLocks noChangeAspect="1" noChangeArrowheads="1"/>
          </p:cNvPicPr>
          <p:nvPr/>
        </p:nvPicPr>
        <p:blipFill>
          <a:blip r:embed="rId2" cstate="print"/>
          <a:srcRect/>
          <a:stretch>
            <a:fillRect/>
          </a:stretch>
        </p:blipFill>
        <p:spPr bwMode="auto">
          <a:xfrm>
            <a:off x="322263" y="1146175"/>
            <a:ext cx="8497887" cy="5502275"/>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r>
              <a:rPr lang="zh-CN" altLang="en-US">
                <a:latin typeface="Times New Roman" panose="02020603050405020304" pitchFamily="18" charset="0"/>
              </a:rPr>
              <a:t>（一）</a:t>
            </a:r>
            <a:r>
              <a:rPr lang="en-US" altLang="zh-CN">
                <a:latin typeface="Times New Roman" panose="02020603050405020304" pitchFamily="18" charset="0"/>
              </a:rPr>
              <a:t>Cain</a:t>
            </a:r>
            <a:r>
              <a:rPr lang="zh-CN" altLang="en-US">
                <a:latin typeface="Times New Roman" panose="02020603050405020304" pitchFamily="18" charset="0"/>
              </a:rPr>
              <a:t>：导入口令文件</a:t>
            </a:r>
          </a:p>
        </p:txBody>
      </p:sp>
      <p:pic>
        <p:nvPicPr>
          <p:cNvPr id="443396" name="Picture 4" descr="snap"/>
          <p:cNvPicPr>
            <a:picLocks noChangeAspect="1" noChangeArrowheads="1"/>
          </p:cNvPicPr>
          <p:nvPr/>
        </p:nvPicPr>
        <p:blipFill>
          <a:blip r:embed="rId2" cstate="print"/>
          <a:srcRect/>
          <a:stretch>
            <a:fillRect/>
          </a:stretch>
        </p:blipFill>
        <p:spPr bwMode="auto">
          <a:xfrm>
            <a:off x="0" y="1171575"/>
            <a:ext cx="9144000" cy="5327650"/>
          </a:xfrm>
          <a:prstGeom prst="rect">
            <a:avLst/>
          </a:prstGeom>
          <a:noFill/>
        </p:spPr>
      </p:pic>
      <p:sp>
        <p:nvSpPr>
          <p:cNvPr id="443397" name="AutoShape 5"/>
          <p:cNvSpPr/>
          <p:nvPr/>
        </p:nvSpPr>
        <p:spPr bwMode="auto">
          <a:xfrm>
            <a:off x="1395413" y="4195763"/>
            <a:ext cx="1439862" cy="431800"/>
          </a:xfrm>
          <a:prstGeom prst="borderCallout1">
            <a:avLst>
              <a:gd name="adj1" fmla="val 26472"/>
              <a:gd name="adj2" fmla="val 105292"/>
              <a:gd name="adj3" fmla="val -136028"/>
              <a:gd name="adj4" fmla="val 139028"/>
            </a:avLst>
          </a:prstGeom>
          <a:solidFill>
            <a:srgbClr val="CCFFFF"/>
          </a:solidFill>
          <a:ln w="9525">
            <a:solidFill>
              <a:srgbClr val="000000"/>
            </a:solidFill>
            <a:miter lim="800000"/>
          </a:ln>
          <a:effectLst/>
        </p:spPr>
        <p:txBody>
          <a:bodyPr anchor="ctr"/>
          <a:lstStyle/>
          <a:p>
            <a:pPr algn="ctr"/>
            <a:r>
              <a:rPr lang="en-US" altLang="zh-CN" sz="1600" b="1">
                <a:solidFill>
                  <a:srgbClr val="000000"/>
                </a:solidFill>
                <a:ea typeface="黑体" panose="02010609060101010101" pitchFamily="2" charset="-122"/>
              </a:rPr>
              <a:t>LM</a:t>
            </a:r>
            <a:r>
              <a:rPr lang="zh-CN" altLang="en-US" sz="1600" b="1">
                <a:solidFill>
                  <a:srgbClr val="000000"/>
                </a:solidFill>
                <a:ea typeface="黑体" panose="02010609060101010101" pitchFamily="2" charset="-122"/>
              </a:rPr>
              <a:t>密码 </a:t>
            </a:r>
          </a:p>
        </p:txBody>
      </p:sp>
      <p:sp>
        <p:nvSpPr>
          <p:cNvPr id="443398" name="AutoShape 6"/>
          <p:cNvSpPr/>
          <p:nvPr/>
        </p:nvSpPr>
        <p:spPr bwMode="auto">
          <a:xfrm>
            <a:off x="4448175" y="4124325"/>
            <a:ext cx="1060450" cy="431800"/>
          </a:xfrm>
          <a:prstGeom prst="borderCallout1">
            <a:avLst>
              <a:gd name="adj1" fmla="val 26472"/>
              <a:gd name="adj2" fmla="val -7185"/>
              <a:gd name="adj3" fmla="val -239704"/>
              <a:gd name="adj4" fmla="val -7185"/>
            </a:avLst>
          </a:prstGeom>
          <a:solidFill>
            <a:srgbClr val="CCFFFF"/>
          </a:solidFill>
          <a:ln w="9525">
            <a:solidFill>
              <a:srgbClr val="000000"/>
            </a:solidFill>
            <a:miter lim="800000"/>
          </a:ln>
          <a:effectLst/>
        </p:spPr>
        <p:txBody>
          <a:bodyPr anchor="ctr"/>
          <a:lstStyle/>
          <a:p>
            <a:pPr algn="ctr"/>
            <a:r>
              <a:rPr lang="en-US" altLang="zh-CN" sz="1600" b="1">
                <a:solidFill>
                  <a:srgbClr val="000000"/>
                </a:solidFill>
                <a:ea typeface="黑体" panose="02010609060101010101" pitchFamily="2" charset="-122"/>
              </a:rPr>
              <a:t>NT</a:t>
            </a:r>
            <a:r>
              <a:rPr lang="zh-CN" altLang="en-US" sz="1600" b="1">
                <a:solidFill>
                  <a:srgbClr val="000000"/>
                </a:solidFill>
                <a:ea typeface="黑体" panose="02010609060101010101" pitchFamily="2" charset="-122"/>
              </a:rPr>
              <a:t>密码 </a:t>
            </a:r>
          </a:p>
        </p:txBody>
      </p:sp>
      <p:sp>
        <p:nvSpPr>
          <p:cNvPr id="443399" name="AutoShape 7"/>
          <p:cNvSpPr/>
          <p:nvPr/>
        </p:nvSpPr>
        <p:spPr bwMode="auto">
          <a:xfrm>
            <a:off x="1403350" y="4846638"/>
            <a:ext cx="2305050" cy="717550"/>
          </a:xfrm>
          <a:prstGeom prst="borderCallout1">
            <a:avLst>
              <a:gd name="adj1" fmla="val 15931"/>
              <a:gd name="adj2" fmla="val 103306"/>
              <a:gd name="adj3" fmla="val -262389"/>
              <a:gd name="adj4" fmla="val 110745"/>
            </a:avLst>
          </a:prstGeom>
          <a:solidFill>
            <a:srgbClr val="CCFFFF"/>
          </a:solidFill>
          <a:ln w="9525">
            <a:solidFill>
              <a:srgbClr val="000000"/>
            </a:solidFill>
            <a:miter lim="800000"/>
          </a:ln>
          <a:effectLst/>
        </p:spPr>
        <p:txBody>
          <a:bodyPr anchor="ctr"/>
          <a:lstStyle/>
          <a:p>
            <a:pPr algn="ctr"/>
            <a:r>
              <a:rPr lang="zh-CN" altLang="en-US" sz="1600" b="1">
                <a:solidFill>
                  <a:srgbClr val="000000"/>
                </a:solidFill>
                <a:ea typeface="黑体" panose="02010609060101010101" pitchFamily="2" charset="-122"/>
              </a:rPr>
              <a:t>密码是否小于</a:t>
            </a:r>
            <a:r>
              <a:rPr lang="en-US" altLang="zh-CN" sz="1600" b="1">
                <a:solidFill>
                  <a:srgbClr val="000000"/>
                </a:solidFill>
                <a:ea typeface="黑体" panose="02010609060101010101" pitchFamily="2" charset="-122"/>
              </a:rPr>
              <a:t>8</a:t>
            </a:r>
            <a:r>
              <a:rPr lang="zh-CN" altLang="en-US" sz="1600" b="1">
                <a:solidFill>
                  <a:srgbClr val="000000"/>
                </a:solidFill>
                <a:ea typeface="黑体" panose="02010609060101010101" pitchFamily="2" charset="-122"/>
              </a:rPr>
              <a:t>位，</a:t>
            </a:r>
            <a:r>
              <a:rPr lang="en-US" altLang="zh-CN" sz="1600" b="1">
                <a:solidFill>
                  <a:srgbClr val="000000"/>
                </a:solidFill>
                <a:ea typeface="黑体" panose="02010609060101010101" pitchFamily="2" charset="-122"/>
              </a:rPr>
              <a:t>*</a:t>
            </a:r>
            <a:r>
              <a:rPr lang="zh-CN" altLang="en-US" sz="1600" b="1">
                <a:solidFill>
                  <a:srgbClr val="000000"/>
                </a:solidFill>
                <a:ea typeface="黑体" panose="02010609060101010101" pitchFamily="2" charset="-122"/>
              </a:rPr>
              <a:t>表示小于</a:t>
            </a:r>
            <a:r>
              <a:rPr lang="en-US" altLang="zh-CN" sz="1600" b="1">
                <a:solidFill>
                  <a:srgbClr val="000000"/>
                </a:solidFill>
                <a:ea typeface="黑体" panose="02010609060101010101" pitchFamily="2" charset="-122"/>
              </a:rPr>
              <a:t>8</a:t>
            </a:r>
            <a:r>
              <a:rPr lang="zh-CN" altLang="en-US" sz="1600" b="1">
                <a:solidFill>
                  <a:srgbClr val="000000"/>
                </a:solidFill>
                <a:ea typeface="黑体" panose="02010609060101010101" pitchFamily="2" charset="-122"/>
              </a:rPr>
              <a:t>位，容易破解 </a:t>
            </a:r>
            <a:endParaRPr lang="en-US" altLang="zh-CN" sz="1600" b="1">
              <a:solidFill>
                <a:srgbClr val="000000"/>
              </a:solidFill>
              <a:ea typeface="黑体" panose="02010609060101010101" pitchFamily="2" charset="-122"/>
            </a:endParaRPr>
          </a:p>
        </p:txBody>
      </p:sp>
      <p:sp>
        <p:nvSpPr>
          <p:cNvPr id="443400" name="AutoShape 8"/>
          <p:cNvSpPr/>
          <p:nvPr/>
        </p:nvSpPr>
        <p:spPr bwMode="auto">
          <a:xfrm>
            <a:off x="6300788" y="4124325"/>
            <a:ext cx="1439862" cy="431800"/>
          </a:xfrm>
          <a:prstGeom prst="borderCallout1">
            <a:avLst>
              <a:gd name="adj1" fmla="val 26472"/>
              <a:gd name="adj2" fmla="val -5292"/>
              <a:gd name="adj3" fmla="val -142648"/>
              <a:gd name="adj4" fmla="val -18963"/>
            </a:avLst>
          </a:prstGeom>
          <a:solidFill>
            <a:srgbClr val="CCFFFF"/>
          </a:solidFill>
          <a:ln w="9525">
            <a:solidFill>
              <a:srgbClr val="000000"/>
            </a:solidFill>
            <a:miter lim="800000"/>
          </a:ln>
          <a:effectLst/>
        </p:spPr>
        <p:txBody>
          <a:bodyPr anchor="ctr"/>
          <a:lstStyle/>
          <a:p>
            <a:pPr algn="ctr"/>
            <a:r>
              <a:rPr lang="en-US" altLang="zh-CN" sz="1600" b="1">
                <a:solidFill>
                  <a:srgbClr val="000000"/>
                </a:solidFill>
                <a:ea typeface="黑体" panose="02010609060101010101" pitchFamily="2" charset="-122"/>
              </a:rPr>
              <a:t>LM</a:t>
            </a:r>
            <a:r>
              <a:rPr lang="zh-CN" altLang="en-US" sz="1600" b="1">
                <a:solidFill>
                  <a:srgbClr val="000000"/>
                </a:solidFill>
                <a:ea typeface="黑体" panose="02010609060101010101" pitchFamily="2" charset="-122"/>
              </a:rPr>
              <a:t>密码表示 </a:t>
            </a:r>
          </a:p>
        </p:txBody>
      </p:sp>
      <p:sp>
        <p:nvSpPr>
          <p:cNvPr id="443401" name="AutoShape 9"/>
          <p:cNvSpPr/>
          <p:nvPr/>
        </p:nvSpPr>
        <p:spPr bwMode="auto">
          <a:xfrm>
            <a:off x="7885113" y="4124325"/>
            <a:ext cx="1079500" cy="431800"/>
          </a:xfrm>
          <a:prstGeom prst="borderCallout1">
            <a:avLst>
              <a:gd name="adj1" fmla="val 26472"/>
              <a:gd name="adj2" fmla="val -7060"/>
              <a:gd name="adj3" fmla="val -157722"/>
              <a:gd name="adj4" fmla="val -57796"/>
            </a:avLst>
          </a:prstGeom>
          <a:solidFill>
            <a:srgbClr val="CCFFFF"/>
          </a:solidFill>
          <a:ln w="9525">
            <a:solidFill>
              <a:srgbClr val="000000"/>
            </a:solidFill>
            <a:miter lim="800000"/>
          </a:ln>
          <a:effectLst/>
        </p:spPr>
        <p:txBody>
          <a:bodyPr anchor="ctr"/>
          <a:lstStyle/>
          <a:p>
            <a:pPr algn="ctr"/>
            <a:r>
              <a:rPr lang="en-US" altLang="zh-CN" sz="1600" b="1">
                <a:solidFill>
                  <a:srgbClr val="000000"/>
                </a:solidFill>
                <a:ea typeface="黑体" panose="02010609060101010101" pitchFamily="2" charset="-122"/>
              </a:rPr>
              <a:t>NT</a:t>
            </a:r>
            <a:r>
              <a:rPr lang="zh-CN" altLang="en-US" sz="1600" b="1">
                <a:solidFill>
                  <a:srgbClr val="000000"/>
                </a:solidFill>
                <a:ea typeface="黑体" panose="02010609060101010101" pitchFamily="2" charset="-122"/>
              </a:rPr>
              <a:t>哈希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43397"/>
                                        </p:tgtEl>
                                        <p:attrNameLst>
                                          <p:attrName>style.visibility</p:attrName>
                                        </p:attrNameLst>
                                      </p:cBhvr>
                                      <p:to>
                                        <p:strVal val="visible"/>
                                      </p:to>
                                    </p:set>
                                    <p:animEffect transition="in" filter="slide(fromLeft)">
                                      <p:cBhvr>
                                        <p:cTn id="7" dur="500"/>
                                        <p:tgtEl>
                                          <p:spTgt spid="44339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443398"/>
                                        </p:tgtEl>
                                        <p:attrNameLst>
                                          <p:attrName>style.visibility</p:attrName>
                                        </p:attrNameLst>
                                      </p:cBhvr>
                                      <p:to>
                                        <p:strVal val="visible"/>
                                      </p:to>
                                    </p:set>
                                    <p:animEffect transition="in" filter="slide(fromLeft)">
                                      <p:cBhvr>
                                        <p:cTn id="12" dur="500"/>
                                        <p:tgtEl>
                                          <p:spTgt spid="44339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443399"/>
                                        </p:tgtEl>
                                        <p:attrNameLst>
                                          <p:attrName>style.visibility</p:attrName>
                                        </p:attrNameLst>
                                      </p:cBhvr>
                                      <p:to>
                                        <p:strVal val="visible"/>
                                      </p:to>
                                    </p:set>
                                    <p:animEffect transition="in" filter="slide(fromLeft)">
                                      <p:cBhvr>
                                        <p:cTn id="17" dur="500"/>
                                        <p:tgtEl>
                                          <p:spTgt spid="44339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443400"/>
                                        </p:tgtEl>
                                        <p:attrNameLst>
                                          <p:attrName>style.visibility</p:attrName>
                                        </p:attrNameLst>
                                      </p:cBhvr>
                                      <p:to>
                                        <p:strVal val="visible"/>
                                      </p:to>
                                    </p:set>
                                    <p:animEffect transition="in" filter="slide(fromLeft)">
                                      <p:cBhvr>
                                        <p:cTn id="22" dur="500"/>
                                        <p:tgtEl>
                                          <p:spTgt spid="44340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443401"/>
                                        </p:tgtEl>
                                        <p:attrNameLst>
                                          <p:attrName>style.visibility</p:attrName>
                                        </p:attrNameLst>
                                      </p:cBhvr>
                                      <p:to>
                                        <p:strVal val="visible"/>
                                      </p:to>
                                    </p:set>
                                    <p:animEffect transition="in" filter="slide(fromLeft)">
                                      <p:cBhvr>
                                        <p:cTn id="27" dur="500"/>
                                        <p:tgtEl>
                                          <p:spTgt spid="443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7" grpId="0" animBg="1"/>
      <p:bldP spid="443398" grpId="0" animBg="1"/>
      <p:bldP spid="443399" grpId="0" animBg="1"/>
      <p:bldP spid="443400" grpId="0" animBg="1"/>
      <p:bldP spid="44340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r>
              <a:rPr lang="zh-CN" altLang="en-US">
                <a:latin typeface="Times New Roman" panose="02020603050405020304" pitchFamily="18" charset="0"/>
              </a:rPr>
              <a:t>（一）</a:t>
            </a:r>
            <a:r>
              <a:rPr lang="en-US" altLang="zh-CN">
                <a:latin typeface="Times New Roman" panose="02020603050405020304" pitchFamily="18" charset="0"/>
              </a:rPr>
              <a:t>Cain</a:t>
            </a:r>
            <a:r>
              <a:rPr lang="zh-CN" altLang="en-US">
                <a:latin typeface="Times New Roman" panose="02020603050405020304" pitchFamily="18" charset="0"/>
              </a:rPr>
              <a:t>：口令破解</a:t>
            </a:r>
            <a:endParaRPr lang="en-US" altLang="zh-CN">
              <a:latin typeface="Times New Roman" panose="02020603050405020304" pitchFamily="18" charset="0"/>
            </a:endParaRPr>
          </a:p>
        </p:txBody>
      </p:sp>
      <p:pic>
        <p:nvPicPr>
          <p:cNvPr id="446468" name="Picture 4" descr="snap"/>
          <p:cNvPicPr>
            <a:picLocks noChangeAspect="1" noChangeArrowheads="1"/>
          </p:cNvPicPr>
          <p:nvPr/>
        </p:nvPicPr>
        <p:blipFill>
          <a:blip r:embed="rId2" cstate="print"/>
          <a:srcRect/>
          <a:stretch>
            <a:fillRect/>
          </a:stretch>
        </p:blipFill>
        <p:spPr bwMode="auto">
          <a:xfrm>
            <a:off x="53975" y="1276350"/>
            <a:ext cx="9097963" cy="5049838"/>
          </a:xfrm>
          <a:prstGeom prst="rect">
            <a:avLst/>
          </a:prstGeom>
          <a:noFill/>
        </p:spPr>
      </p:pic>
      <p:sp>
        <p:nvSpPr>
          <p:cNvPr id="446469" name="AutoShape 5"/>
          <p:cNvSpPr/>
          <p:nvPr/>
        </p:nvSpPr>
        <p:spPr bwMode="auto">
          <a:xfrm>
            <a:off x="5003800" y="2654300"/>
            <a:ext cx="1439863" cy="431800"/>
          </a:xfrm>
          <a:prstGeom prst="borderCallout1">
            <a:avLst>
              <a:gd name="adj1" fmla="val 26472"/>
              <a:gd name="adj2" fmla="val -5292"/>
              <a:gd name="adj3" fmla="val 150736"/>
              <a:gd name="adj4" fmla="val -77398"/>
            </a:avLst>
          </a:prstGeom>
          <a:solidFill>
            <a:srgbClr val="CCFFFF"/>
          </a:solidFill>
          <a:ln w="9525">
            <a:solidFill>
              <a:srgbClr val="000000"/>
            </a:solidFill>
            <a:miter lim="800000"/>
          </a:ln>
          <a:effectLst/>
        </p:spPr>
        <p:txBody>
          <a:bodyPr anchor="ctr"/>
          <a:lstStyle/>
          <a:p>
            <a:pPr algn="ctr"/>
            <a:r>
              <a:rPr lang="zh-CN" altLang="en-US" sz="1600" b="1">
                <a:solidFill>
                  <a:srgbClr val="000000"/>
                </a:solidFill>
                <a:ea typeface="黑体" panose="02010609060101010101" pitchFamily="2" charset="-122"/>
              </a:rPr>
              <a:t>字典破解</a:t>
            </a:r>
            <a:endParaRPr lang="en-US" altLang="zh-CN" sz="1600" b="1">
              <a:solidFill>
                <a:srgbClr val="000000"/>
              </a:solidFill>
              <a:ea typeface="黑体" panose="02010609060101010101" pitchFamily="2" charset="-122"/>
            </a:endParaRPr>
          </a:p>
        </p:txBody>
      </p:sp>
      <p:sp>
        <p:nvSpPr>
          <p:cNvPr id="446470" name="AutoShape 6"/>
          <p:cNvSpPr/>
          <p:nvPr/>
        </p:nvSpPr>
        <p:spPr bwMode="auto">
          <a:xfrm>
            <a:off x="5003800" y="3733800"/>
            <a:ext cx="1439863" cy="431800"/>
          </a:xfrm>
          <a:prstGeom prst="borderCallout1">
            <a:avLst>
              <a:gd name="adj1" fmla="val 26472"/>
              <a:gd name="adj2" fmla="val -5292"/>
              <a:gd name="adj3" fmla="val -32352"/>
              <a:gd name="adj4" fmla="val -90630"/>
            </a:avLst>
          </a:prstGeom>
          <a:solidFill>
            <a:srgbClr val="CCFFFF"/>
          </a:solidFill>
          <a:ln w="9525">
            <a:solidFill>
              <a:srgbClr val="000000"/>
            </a:solidFill>
            <a:miter lim="800000"/>
          </a:ln>
          <a:effectLst/>
        </p:spPr>
        <p:txBody>
          <a:bodyPr anchor="ctr"/>
          <a:lstStyle/>
          <a:p>
            <a:pPr algn="ctr"/>
            <a:r>
              <a:rPr lang="zh-CN" altLang="en-US" sz="1600" b="1">
                <a:solidFill>
                  <a:srgbClr val="000000"/>
                </a:solidFill>
                <a:ea typeface="黑体" panose="02010609060101010101" pitchFamily="2" charset="-122"/>
              </a:rPr>
              <a:t>暴力破解</a:t>
            </a:r>
            <a:endParaRPr lang="en-US" altLang="zh-CN" sz="1600" b="1">
              <a:solidFill>
                <a:srgbClr val="000000"/>
              </a:solidFill>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46469"/>
                                        </p:tgtEl>
                                        <p:attrNameLst>
                                          <p:attrName>style.visibility</p:attrName>
                                        </p:attrNameLst>
                                      </p:cBhvr>
                                      <p:to>
                                        <p:strVal val="visible"/>
                                      </p:to>
                                    </p:set>
                                    <p:animEffect transition="in" filter="slide(fromLeft)">
                                      <p:cBhvr>
                                        <p:cTn id="7" dur="500"/>
                                        <p:tgtEl>
                                          <p:spTgt spid="44646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446470"/>
                                        </p:tgtEl>
                                        <p:attrNameLst>
                                          <p:attrName>style.visibility</p:attrName>
                                        </p:attrNameLst>
                                      </p:cBhvr>
                                      <p:to>
                                        <p:strVal val="visible"/>
                                      </p:to>
                                    </p:set>
                                    <p:animEffect transition="in" filter="slide(fromLeft)">
                                      <p:cBhvr>
                                        <p:cTn id="12" dur="500"/>
                                        <p:tgtEl>
                                          <p:spTgt spid="446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9" grpId="0" animBg="1"/>
      <p:bldP spid="44647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865188" y="158750"/>
            <a:ext cx="7632700" cy="792163"/>
          </a:xfrm>
        </p:spPr>
        <p:txBody>
          <a:bodyPr/>
          <a:lstStyle/>
          <a:p>
            <a:r>
              <a:rPr lang="zh-CN" altLang="en-US" dirty="0">
                <a:latin typeface="Times New Roman" panose="02020603050405020304" pitchFamily="18" charset="0"/>
              </a:rPr>
              <a:t>（二）</a:t>
            </a:r>
            <a:r>
              <a:rPr lang="en-US" altLang="zh-CN" dirty="0">
                <a:latin typeface="Times New Roman" panose="02020603050405020304" pitchFamily="18" charset="0"/>
              </a:rPr>
              <a:t>Pwdump4</a:t>
            </a:r>
            <a:r>
              <a:rPr lang="zh-CN" altLang="en-US" dirty="0">
                <a:latin typeface="Times New Roman" panose="02020603050405020304" pitchFamily="18" charset="0"/>
              </a:rPr>
              <a:t>：获取</a:t>
            </a:r>
            <a:r>
              <a:rPr lang="en-US" altLang="zh-CN" dirty="0">
                <a:latin typeface="Times New Roman" panose="02020603050405020304" pitchFamily="18" charset="0"/>
              </a:rPr>
              <a:t>SAM</a:t>
            </a:r>
          </a:p>
        </p:txBody>
      </p:sp>
      <p:pic>
        <p:nvPicPr>
          <p:cNvPr id="444420" name="Picture 4" descr="snap"/>
          <p:cNvPicPr>
            <a:picLocks noChangeAspect="1" noChangeArrowheads="1"/>
          </p:cNvPicPr>
          <p:nvPr/>
        </p:nvPicPr>
        <p:blipFill>
          <a:blip r:embed="rId2" cstate="print"/>
          <a:srcRect/>
          <a:stretch>
            <a:fillRect/>
          </a:stretch>
        </p:blipFill>
        <p:spPr bwMode="auto">
          <a:xfrm>
            <a:off x="179388" y="1233488"/>
            <a:ext cx="8604250" cy="5148262"/>
          </a:xfrm>
          <a:prstGeom prst="rect">
            <a:avLst/>
          </a:prstGeom>
          <a:noFill/>
        </p:spPr>
      </p:pic>
      <p:sp>
        <p:nvSpPr>
          <p:cNvPr id="444421" name="Rectangle 5"/>
          <p:cNvSpPr>
            <a:spLocks noChangeArrowheads="1"/>
          </p:cNvSpPr>
          <p:nvPr/>
        </p:nvSpPr>
        <p:spPr bwMode="auto">
          <a:xfrm>
            <a:off x="1331913" y="3789363"/>
            <a:ext cx="2232025" cy="287337"/>
          </a:xfrm>
          <a:prstGeom prst="rect">
            <a:avLst/>
          </a:prstGeom>
          <a:noFill/>
          <a:ln w="9525">
            <a:solidFill>
              <a:srgbClr val="FF0000"/>
            </a:solidFill>
            <a:miter lim="800000"/>
          </a:ln>
          <a:effectLst/>
        </p:spPr>
        <p:txBody>
          <a:bodyPr wrap="none" anchor="ctr"/>
          <a:lstStyle/>
          <a:p>
            <a:endParaRPr lang="zh-CN" altLang="en-US"/>
          </a:p>
        </p:txBody>
      </p:sp>
      <p:sp>
        <p:nvSpPr>
          <p:cNvPr id="444422" name="Text Box 6"/>
          <p:cNvSpPr txBox="1">
            <a:spLocks noChangeArrowheads="1"/>
          </p:cNvSpPr>
          <p:nvPr/>
        </p:nvSpPr>
        <p:spPr bwMode="auto">
          <a:xfrm>
            <a:off x="3708400" y="3744913"/>
            <a:ext cx="4095750" cy="366712"/>
          </a:xfrm>
          <a:prstGeom prst="rect">
            <a:avLst/>
          </a:prstGeom>
          <a:noFill/>
          <a:ln w="9525">
            <a:noFill/>
            <a:miter lim="800000"/>
          </a:ln>
          <a:effectLst/>
        </p:spPr>
        <p:txBody>
          <a:bodyPr wrap="none">
            <a:spAutoFit/>
          </a:bodyPr>
          <a:lstStyle/>
          <a:p>
            <a:r>
              <a:rPr lang="zh-CN" altLang="en-US" b="1">
                <a:solidFill>
                  <a:srgbClr val="FF3300"/>
                </a:solidFill>
                <a:ea typeface="宋体" panose="02010600030101010101" pitchFamily="2" charset="-122"/>
              </a:rPr>
              <a:t>将本机的</a:t>
            </a:r>
            <a:r>
              <a:rPr lang="en-US" altLang="zh-CN" b="1">
                <a:solidFill>
                  <a:srgbClr val="FF3300"/>
                </a:solidFill>
                <a:ea typeface="宋体" panose="02010600030101010101" pitchFamily="2" charset="-122"/>
              </a:rPr>
              <a:t>sam</a:t>
            </a:r>
            <a:r>
              <a:rPr lang="zh-CN" altLang="en-US" b="1">
                <a:solidFill>
                  <a:srgbClr val="FF3300"/>
                </a:solidFill>
                <a:ea typeface="宋体" panose="02010600030101010101" pitchFamily="2" charset="-122"/>
              </a:rPr>
              <a:t>信息导出到</a:t>
            </a:r>
            <a:r>
              <a:rPr lang="en-US" altLang="zh-CN" b="1">
                <a:solidFill>
                  <a:srgbClr val="FF3300"/>
                </a:solidFill>
                <a:ea typeface="宋体" panose="02010600030101010101" pitchFamily="2" charset="-122"/>
              </a:rPr>
              <a:t>a.sam</a:t>
            </a:r>
            <a:r>
              <a:rPr lang="zh-CN" altLang="en-US" b="1">
                <a:solidFill>
                  <a:srgbClr val="FF3300"/>
                </a:solidFill>
                <a:ea typeface="宋体" panose="02010600030101010101" pitchFamily="2" charset="-122"/>
              </a:rPr>
              <a:t>文件中</a:t>
            </a:r>
            <a:r>
              <a:rPr lang="zh-CN" altLang="en-US" b="1">
                <a:solidFill>
                  <a:srgbClr val="0000FF"/>
                </a:solidFill>
                <a:ea typeface="宋体" panose="02010600030101010101" pitchFamily="2" charset="-122"/>
              </a:rPr>
              <a:t> </a:t>
            </a:r>
            <a:endParaRPr lang="en-US" altLang="zh-CN" b="1">
              <a:solidFill>
                <a:srgbClr val="0000FF"/>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44421"/>
                                        </p:tgtEl>
                                        <p:attrNameLst>
                                          <p:attrName>style.visibility</p:attrName>
                                        </p:attrNameLst>
                                      </p:cBhvr>
                                      <p:to>
                                        <p:strVal val="visible"/>
                                      </p:to>
                                    </p:set>
                                    <p:anim calcmode="lin" valueType="num">
                                      <p:cBhvr>
                                        <p:cTn id="7" dur="500" fill="hold"/>
                                        <p:tgtEl>
                                          <p:spTgt spid="444421"/>
                                        </p:tgtEl>
                                        <p:attrNameLst>
                                          <p:attrName>ppt_w</p:attrName>
                                        </p:attrNameLst>
                                      </p:cBhvr>
                                      <p:tavLst>
                                        <p:tav tm="0">
                                          <p:val>
                                            <p:fltVal val="0"/>
                                          </p:val>
                                        </p:tav>
                                        <p:tav tm="100000">
                                          <p:val>
                                            <p:strVal val="#ppt_w"/>
                                          </p:val>
                                        </p:tav>
                                      </p:tavLst>
                                    </p:anim>
                                    <p:anim calcmode="lin" valueType="num">
                                      <p:cBhvr>
                                        <p:cTn id="8" dur="500" fill="hold"/>
                                        <p:tgtEl>
                                          <p:spTgt spid="44442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44422"/>
                                        </p:tgtEl>
                                        <p:attrNameLst>
                                          <p:attrName>style.visibility</p:attrName>
                                        </p:attrNameLst>
                                      </p:cBhvr>
                                      <p:to>
                                        <p:strVal val="visible"/>
                                      </p:to>
                                    </p:set>
                                    <p:anim calcmode="lin" valueType="num">
                                      <p:cBhvr additive="base">
                                        <p:cTn id="13" dur="500" fill="hold"/>
                                        <p:tgtEl>
                                          <p:spTgt spid="444422"/>
                                        </p:tgtEl>
                                        <p:attrNameLst>
                                          <p:attrName>ppt_x</p:attrName>
                                        </p:attrNameLst>
                                      </p:cBhvr>
                                      <p:tavLst>
                                        <p:tav tm="0">
                                          <p:val>
                                            <p:strVal val="1+#ppt_w/2"/>
                                          </p:val>
                                        </p:tav>
                                        <p:tav tm="100000">
                                          <p:val>
                                            <p:strVal val="#ppt_x"/>
                                          </p:val>
                                        </p:tav>
                                      </p:tavLst>
                                    </p:anim>
                                    <p:anim calcmode="lin" valueType="num">
                                      <p:cBhvr additive="base">
                                        <p:cTn id="14" dur="500" fill="hold"/>
                                        <p:tgtEl>
                                          <p:spTgt spid="4444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1" grpId="0" animBg="1"/>
      <p:bldP spid="44442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r>
              <a:rPr lang="zh-CN" altLang="en-US">
                <a:latin typeface="Times New Roman" panose="02020603050405020304" pitchFamily="18" charset="0"/>
              </a:rPr>
              <a:t>（二）</a:t>
            </a:r>
            <a:r>
              <a:rPr lang="en-US" altLang="zh-CN">
                <a:latin typeface="Times New Roman" panose="02020603050405020304" pitchFamily="18" charset="0"/>
              </a:rPr>
              <a:t>Pwdump4</a:t>
            </a:r>
            <a:r>
              <a:rPr lang="zh-CN" altLang="en-US">
                <a:latin typeface="Times New Roman" panose="02020603050405020304" pitchFamily="18" charset="0"/>
              </a:rPr>
              <a:t>：使用方法</a:t>
            </a:r>
            <a:endParaRPr lang="en-US" altLang="zh-CN">
              <a:latin typeface="Times New Roman" panose="02020603050405020304" pitchFamily="18" charset="0"/>
            </a:endParaRPr>
          </a:p>
        </p:txBody>
      </p:sp>
      <p:sp>
        <p:nvSpPr>
          <p:cNvPr id="455683" name="Rectangle 3"/>
          <p:cNvSpPr>
            <a:spLocks noGrp="1" noChangeArrowheads="1"/>
          </p:cNvSpPr>
          <p:nvPr>
            <p:ph type="body" idx="1"/>
          </p:nvPr>
        </p:nvSpPr>
        <p:spPr/>
        <p:txBody>
          <a:bodyPr/>
          <a:lstStyle/>
          <a:p>
            <a:pPr>
              <a:buFont typeface="Wingdings" panose="05000000000000000000" pitchFamily="2" charset="2"/>
              <a:buNone/>
            </a:pPr>
            <a:r>
              <a:rPr lang="zh-CN" altLang="en-US" dirty="0">
                <a:solidFill>
                  <a:srgbClr val="0000FF"/>
                </a:solidFill>
              </a:rPr>
              <a:t>命令：</a:t>
            </a:r>
          </a:p>
          <a:p>
            <a:pPr>
              <a:buFont typeface="Wingdings" panose="05000000000000000000" pitchFamily="2" charset="2"/>
              <a:buNone/>
            </a:pPr>
            <a:r>
              <a:rPr lang="en-US" altLang="zh-CN" dirty="0"/>
              <a:t>    </a:t>
            </a:r>
            <a:r>
              <a:rPr lang="en-US" altLang="zh-CN" sz="2400" dirty="0"/>
              <a:t>PWDUMP4 [Target|/l][/s:share][/o:outputFile] [/u:userName]</a:t>
            </a:r>
          </a:p>
          <a:p>
            <a:pPr>
              <a:buFont typeface="Wingdings" panose="05000000000000000000" pitchFamily="2" charset="2"/>
              <a:buNone/>
            </a:pPr>
            <a:r>
              <a:rPr lang="zh-CN" altLang="en-US" dirty="0">
                <a:solidFill>
                  <a:srgbClr val="0000FF"/>
                </a:solidFill>
              </a:rPr>
              <a:t>说明：</a:t>
            </a:r>
            <a:br>
              <a:rPr lang="zh-CN" altLang="en-US" dirty="0">
                <a:solidFill>
                  <a:srgbClr val="0000FF"/>
                </a:solidFill>
              </a:rPr>
            </a:br>
            <a:r>
              <a:rPr lang="en-US" altLang="zh-CN" sz="2400" dirty="0"/>
              <a:t>[Target]</a:t>
            </a:r>
            <a:r>
              <a:rPr lang="zh-CN" altLang="en-US" sz="2400" dirty="0"/>
              <a:t>：标计算机的名称或者</a:t>
            </a:r>
            <a:r>
              <a:rPr lang="en-US" altLang="zh-CN" sz="2400" dirty="0" err="1"/>
              <a:t>ip</a:t>
            </a:r>
            <a:r>
              <a:rPr lang="zh-CN" altLang="en-US" sz="2400" dirty="0"/>
              <a:t>地址</a:t>
            </a:r>
            <a:br>
              <a:rPr lang="zh-CN" altLang="en-US" sz="2400" dirty="0"/>
            </a:br>
            <a:r>
              <a:rPr lang="en-US" altLang="zh-CN" sz="2400" dirty="0"/>
              <a:t>[/l]</a:t>
            </a:r>
            <a:r>
              <a:rPr lang="zh-CN" altLang="en-US" sz="2400" dirty="0"/>
              <a:t>：在本地机器上运行</a:t>
            </a:r>
            <a:br>
              <a:rPr lang="zh-CN" altLang="en-US" sz="2400" dirty="0"/>
            </a:br>
            <a:r>
              <a:rPr lang="en-US" altLang="zh-CN" sz="2400" dirty="0"/>
              <a:t>[/s:share]</a:t>
            </a:r>
            <a:r>
              <a:rPr lang="zh-CN" altLang="en-US" sz="2400" dirty="0"/>
              <a:t>：用来共享文件</a:t>
            </a:r>
            <a:br>
              <a:rPr lang="zh-CN" altLang="en-US" sz="2400" dirty="0"/>
            </a:br>
            <a:r>
              <a:rPr lang="en-US" altLang="zh-CN" sz="2400" dirty="0"/>
              <a:t>[/o:outputFile]</a:t>
            </a:r>
            <a:r>
              <a:rPr lang="zh-CN" altLang="en-US" sz="2400" dirty="0"/>
              <a:t>：将</a:t>
            </a:r>
            <a:r>
              <a:rPr lang="en-US" altLang="zh-CN" sz="2400" dirty="0"/>
              <a:t>SAM</a:t>
            </a:r>
            <a:r>
              <a:rPr lang="zh-CN" altLang="en-US" sz="2400" dirty="0"/>
              <a:t>文件输出到给定的文件中。</a:t>
            </a:r>
            <a:br>
              <a:rPr lang="zh-CN" altLang="en-US" sz="2400" dirty="0"/>
            </a:br>
            <a:r>
              <a:rPr lang="en-US" altLang="zh-CN" sz="2400" dirty="0"/>
              <a:t>[/u:userName]</a:t>
            </a:r>
            <a:r>
              <a:rPr lang="zh-CN" altLang="en-US" sz="2400" dirty="0"/>
              <a:t>：使用用户名和密码登录远程计算机。</a:t>
            </a:r>
            <a:r>
              <a:rPr lang="zh-CN" altLang="en-US" dirty="0"/>
              <a:t/>
            </a:r>
            <a:br>
              <a:rPr lang="zh-CN" altLang="en-US" dirty="0"/>
            </a:b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55683">
                                            <p:txEl>
                                              <p:pRg st="0" end="0"/>
                                            </p:txEl>
                                          </p:spTgt>
                                        </p:tgtEl>
                                        <p:attrNameLst>
                                          <p:attrName>style.visibility</p:attrName>
                                        </p:attrNameLst>
                                      </p:cBhvr>
                                      <p:to>
                                        <p:strVal val="visible"/>
                                      </p:to>
                                    </p:set>
                                    <p:anim calcmode="lin" valueType="num">
                                      <p:cBhvr additive="base">
                                        <p:cTn id="7" dur="500" fill="hold"/>
                                        <p:tgtEl>
                                          <p:spTgt spid="4556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56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5683">
                                            <p:txEl>
                                              <p:pRg st="1" end="1"/>
                                            </p:txEl>
                                          </p:spTgt>
                                        </p:tgtEl>
                                        <p:attrNameLst>
                                          <p:attrName>style.visibility</p:attrName>
                                        </p:attrNameLst>
                                      </p:cBhvr>
                                      <p:to>
                                        <p:strVal val="visible"/>
                                      </p:to>
                                    </p:set>
                                    <p:anim calcmode="lin" valueType="num">
                                      <p:cBhvr additive="base">
                                        <p:cTn id="11" dur="500" fill="hold"/>
                                        <p:tgtEl>
                                          <p:spTgt spid="4556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556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55683">
                                            <p:txEl>
                                              <p:pRg st="2" end="2"/>
                                            </p:txEl>
                                          </p:spTgt>
                                        </p:tgtEl>
                                        <p:attrNameLst>
                                          <p:attrName>style.visibility</p:attrName>
                                        </p:attrNameLst>
                                      </p:cBhvr>
                                      <p:to>
                                        <p:strVal val="visible"/>
                                      </p:to>
                                    </p:set>
                                    <p:anim calcmode="lin" valueType="num">
                                      <p:cBhvr additive="base">
                                        <p:cTn id="15" dur="500" fill="hold"/>
                                        <p:tgtEl>
                                          <p:spTgt spid="45568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5568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zh-CN" altLang="en-US">
                <a:latin typeface="Times New Roman" panose="02020603050405020304" pitchFamily="18" charset="0"/>
              </a:rPr>
              <a:t>（三）</a:t>
            </a:r>
            <a:r>
              <a:rPr lang="en-US" altLang="zh-CN">
                <a:latin typeface="Times New Roman" panose="02020603050405020304" pitchFamily="18" charset="0"/>
              </a:rPr>
              <a:t>LC5</a:t>
            </a:r>
            <a:r>
              <a:rPr lang="zh-CN" altLang="en-US">
                <a:latin typeface="Times New Roman" panose="02020603050405020304" pitchFamily="18" charset="0"/>
              </a:rPr>
              <a:t>：导入密码表示</a:t>
            </a:r>
            <a:endParaRPr lang="en-US" altLang="zh-CN">
              <a:latin typeface="Times New Roman" panose="02020603050405020304" pitchFamily="18" charset="0"/>
            </a:endParaRPr>
          </a:p>
        </p:txBody>
      </p:sp>
      <p:pic>
        <p:nvPicPr>
          <p:cNvPr id="447492" name="Picture 4" descr="snap"/>
          <p:cNvPicPr>
            <a:picLocks noChangeAspect="1" noChangeArrowheads="1"/>
          </p:cNvPicPr>
          <p:nvPr/>
        </p:nvPicPr>
        <p:blipFill>
          <a:blip r:embed="rId3" cstate="print"/>
          <a:srcRect/>
          <a:stretch>
            <a:fillRect/>
          </a:stretch>
        </p:blipFill>
        <p:spPr bwMode="auto">
          <a:xfrm>
            <a:off x="0" y="1162051"/>
            <a:ext cx="9144000" cy="5210174"/>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r>
              <a:rPr lang="zh-CN" altLang="en-US">
                <a:latin typeface="Times New Roman" panose="02020603050405020304" pitchFamily="18" charset="0"/>
              </a:rPr>
              <a:t>（三）</a:t>
            </a:r>
            <a:r>
              <a:rPr lang="en-US" altLang="zh-CN">
                <a:latin typeface="Times New Roman" panose="02020603050405020304" pitchFamily="18" charset="0"/>
              </a:rPr>
              <a:t>LC5</a:t>
            </a:r>
            <a:r>
              <a:rPr lang="zh-CN" altLang="en-US">
                <a:latin typeface="Times New Roman" panose="02020603050405020304" pitchFamily="18" charset="0"/>
              </a:rPr>
              <a:t>：密码破解</a:t>
            </a:r>
            <a:endParaRPr lang="en-US" altLang="zh-CN">
              <a:latin typeface="Times New Roman" panose="02020603050405020304" pitchFamily="18" charset="0"/>
            </a:endParaRPr>
          </a:p>
        </p:txBody>
      </p:sp>
      <p:grpSp>
        <p:nvGrpSpPr>
          <p:cNvPr id="10" name="组合 9"/>
          <p:cNvGrpSpPr/>
          <p:nvPr/>
        </p:nvGrpSpPr>
        <p:grpSpPr>
          <a:xfrm>
            <a:off x="14288" y="1209676"/>
            <a:ext cx="9129712" cy="5143500"/>
            <a:chOff x="14288" y="1209676"/>
            <a:chExt cx="9129712" cy="5143500"/>
          </a:xfrm>
        </p:grpSpPr>
        <p:pic>
          <p:nvPicPr>
            <p:cNvPr id="445445" name="Picture 5" descr="snap"/>
            <p:cNvPicPr>
              <a:picLocks noChangeAspect="1" noChangeArrowheads="1"/>
            </p:cNvPicPr>
            <p:nvPr/>
          </p:nvPicPr>
          <p:blipFill>
            <a:blip r:embed="rId2" cstate="print"/>
            <a:srcRect/>
            <a:stretch>
              <a:fillRect/>
            </a:stretch>
          </p:blipFill>
          <p:spPr bwMode="auto">
            <a:xfrm>
              <a:off x="14288" y="1209676"/>
              <a:ext cx="9129712" cy="5143500"/>
            </a:xfrm>
            <a:prstGeom prst="rect">
              <a:avLst/>
            </a:prstGeom>
            <a:noFill/>
          </p:spPr>
        </p:pic>
        <p:sp>
          <p:nvSpPr>
            <p:cNvPr id="445446" name="AutoShape 6"/>
            <p:cNvSpPr/>
            <p:nvPr/>
          </p:nvSpPr>
          <p:spPr bwMode="auto">
            <a:xfrm>
              <a:off x="395288" y="3357563"/>
              <a:ext cx="2305050" cy="717550"/>
            </a:xfrm>
            <a:prstGeom prst="borderCallout1">
              <a:avLst>
                <a:gd name="adj1" fmla="val 2657"/>
                <a:gd name="adj2" fmla="val 98761"/>
                <a:gd name="adj3" fmla="val -116370"/>
                <a:gd name="adj4" fmla="val 108676"/>
              </a:avLst>
            </a:prstGeom>
            <a:solidFill>
              <a:srgbClr val="CCFFFF"/>
            </a:solidFill>
            <a:ln w="9525">
              <a:solidFill>
                <a:srgbClr val="000000"/>
              </a:solidFill>
              <a:miter lim="800000"/>
            </a:ln>
            <a:effectLst/>
          </p:spPr>
          <p:txBody>
            <a:bodyPr anchor="ctr"/>
            <a:lstStyle/>
            <a:p>
              <a:pPr algn="ctr"/>
              <a:r>
                <a:rPr lang="zh-CN" altLang="en-US" sz="1600" b="1" dirty="0">
                  <a:solidFill>
                    <a:srgbClr val="000000"/>
                  </a:solidFill>
                  <a:ea typeface="黑体" panose="02010609060101010101" pitchFamily="2" charset="-122"/>
                </a:rPr>
                <a:t>密码是否小于</a:t>
              </a:r>
              <a:r>
                <a:rPr lang="en-US" altLang="zh-CN" sz="1600" b="1" dirty="0">
                  <a:solidFill>
                    <a:srgbClr val="000000"/>
                  </a:solidFill>
                  <a:ea typeface="黑体" panose="02010609060101010101" pitchFamily="2" charset="-122"/>
                </a:rPr>
                <a:t>8</a:t>
              </a:r>
              <a:r>
                <a:rPr lang="zh-CN" altLang="en-US" sz="1600" b="1" dirty="0">
                  <a:solidFill>
                    <a:srgbClr val="000000"/>
                  </a:solidFill>
                  <a:ea typeface="黑体" panose="02010609060101010101" pitchFamily="2" charset="-122"/>
                </a:rPr>
                <a:t>位，</a:t>
              </a:r>
              <a:r>
                <a:rPr lang="en-US" altLang="zh-CN" sz="1600" b="1" dirty="0">
                  <a:solidFill>
                    <a:srgbClr val="000000"/>
                  </a:solidFill>
                  <a:ea typeface="黑体" panose="02010609060101010101" pitchFamily="2" charset="-122"/>
                </a:rPr>
                <a:t>x</a:t>
              </a:r>
              <a:r>
                <a:rPr lang="zh-CN" altLang="en-US" sz="1600" b="1" dirty="0">
                  <a:solidFill>
                    <a:srgbClr val="000000"/>
                  </a:solidFill>
                  <a:ea typeface="黑体" panose="02010609060101010101" pitchFamily="2" charset="-122"/>
                </a:rPr>
                <a:t>表示小于</a:t>
              </a:r>
              <a:r>
                <a:rPr lang="en-US" altLang="zh-CN" sz="1600" b="1" dirty="0">
                  <a:solidFill>
                    <a:srgbClr val="000000"/>
                  </a:solidFill>
                  <a:ea typeface="黑体" panose="02010609060101010101" pitchFamily="2" charset="-122"/>
                </a:rPr>
                <a:t>8</a:t>
              </a:r>
              <a:r>
                <a:rPr lang="zh-CN" altLang="en-US" sz="1600" b="1" dirty="0">
                  <a:solidFill>
                    <a:srgbClr val="000000"/>
                  </a:solidFill>
                  <a:ea typeface="黑体" panose="02010609060101010101" pitchFamily="2" charset="-122"/>
                </a:rPr>
                <a:t>位，容易破解</a:t>
              </a:r>
              <a:endParaRPr lang="en-US" altLang="zh-CN" sz="1600" b="1" dirty="0">
                <a:solidFill>
                  <a:srgbClr val="000000"/>
                </a:solidFill>
                <a:ea typeface="黑体" panose="02010609060101010101" pitchFamily="2" charset="-122"/>
              </a:endParaRPr>
            </a:p>
          </p:txBody>
        </p:sp>
        <p:sp>
          <p:nvSpPr>
            <p:cNvPr id="445447" name="AutoShape 7"/>
            <p:cNvSpPr/>
            <p:nvPr/>
          </p:nvSpPr>
          <p:spPr bwMode="auto">
            <a:xfrm>
              <a:off x="5292725" y="1628775"/>
              <a:ext cx="1871663" cy="576263"/>
            </a:xfrm>
            <a:prstGeom prst="borderCallout1">
              <a:avLst>
                <a:gd name="adj1" fmla="val 51238"/>
                <a:gd name="adj2" fmla="val 103051"/>
                <a:gd name="adj3" fmla="val 142699"/>
                <a:gd name="adj4" fmla="val 162597"/>
              </a:avLst>
            </a:prstGeom>
            <a:solidFill>
              <a:srgbClr val="CCFFFF"/>
            </a:solidFill>
            <a:ln w="9525">
              <a:solidFill>
                <a:srgbClr val="000000"/>
              </a:solidFill>
              <a:miter lim="800000"/>
            </a:ln>
            <a:effectLst/>
          </p:spPr>
          <p:txBody>
            <a:bodyPr anchor="ctr"/>
            <a:lstStyle/>
            <a:p>
              <a:pPr algn="ctr"/>
              <a:r>
                <a:rPr lang="zh-CN" altLang="en-US" sz="1600" b="1">
                  <a:solidFill>
                    <a:srgbClr val="000000"/>
                  </a:solidFill>
                  <a:ea typeface="黑体" panose="02010609060101010101" pitchFamily="2" charset="-122"/>
                </a:rPr>
                <a:t>字典破解进度</a:t>
              </a:r>
              <a:endParaRPr lang="en-US" altLang="zh-CN" sz="1600" b="1">
                <a:solidFill>
                  <a:srgbClr val="000000"/>
                </a:solidFill>
                <a:ea typeface="黑体" panose="02010609060101010101" pitchFamily="2" charset="-122"/>
              </a:endParaRPr>
            </a:p>
          </p:txBody>
        </p:sp>
        <p:sp>
          <p:nvSpPr>
            <p:cNvPr id="445448" name="AutoShape 8"/>
            <p:cNvSpPr/>
            <p:nvPr/>
          </p:nvSpPr>
          <p:spPr bwMode="auto">
            <a:xfrm>
              <a:off x="5292725" y="2565400"/>
              <a:ext cx="1871663" cy="576263"/>
            </a:xfrm>
            <a:prstGeom prst="borderCallout1">
              <a:avLst>
                <a:gd name="adj1" fmla="val 33056"/>
                <a:gd name="adj2" fmla="val 102033"/>
                <a:gd name="adj3" fmla="val 142699"/>
                <a:gd name="adj4" fmla="val 162597"/>
              </a:avLst>
            </a:prstGeom>
            <a:solidFill>
              <a:srgbClr val="CCFFFF"/>
            </a:solidFill>
            <a:ln w="9525">
              <a:solidFill>
                <a:srgbClr val="000000"/>
              </a:solidFill>
              <a:miter lim="800000"/>
            </a:ln>
            <a:effectLst/>
          </p:spPr>
          <p:txBody>
            <a:bodyPr anchor="ctr"/>
            <a:lstStyle/>
            <a:p>
              <a:pPr algn="ctr"/>
              <a:r>
                <a:rPr lang="zh-CN" altLang="en-US" sz="1600" b="1">
                  <a:solidFill>
                    <a:srgbClr val="000000"/>
                  </a:solidFill>
                  <a:ea typeface="黑体" panose="02010609060101010101" pitchFamily="2" charset="-122"/>
                </a:rPr>
                <a:t>散列表显示</a:t>
              </a:r>
            </a:p>
          </p:txBody>
        </p:sp>
        <p:sp>
          <p:nvSpPr>
            <p:cNvPr id="445449" name="AutoShape 9"/>
            <p:cNvSpPr/>
            <p:nvPr/>
          </p:nvSpPr>
          <p:spPr bwMode="auto">
            <a:xfrm>
              <a:off x="5292725" y="3500438"/>
              <a:ext cx="1871663" cy="576262"/>
            </a:xfrm>
            <a:prstGeom prst="borderCallout1">
              <a:avLst>
                <a:gd name="adj1" fmla="val 47932"/>
                <a:gd name="adj2" fmla="val 99998"/>
                <a:gd name="adj3" fmla="val 142699"/>
                <a:gd name="adj4" fmla="val 162597"/>
              </a:avLst>
            </a:prstGeom>
            <a:solidFill>
              <a:srgbClr val="CCFFFF"/>
            </a:solidFill>
            <a:ln w="9525">
              <a:solidFill>
                <a:srgbClr val="000000"/>
              </a:solidFill>
              <a:miter lim="800000"/>
            </a:ln>
            <a:effectLst/>
          </p:spPr>
          <p:txBody>
            <a:bodyPr anchor="ctr"/>
            <a:lstStyle/>
            <a:p>
              <a:pPr algn="ctr"/>
              <a:r>
                <a:rPr lang="zh-CN" altLang="en-US" sz="1600" b="1">
                  <a:solidFill>
                    <a:srgbClr val="000000"/>
                  </a:solidFill>
                  <a:ea typeface="黑体" panose="02010609060101010101" pitchFamily="2" charset="-122"/>
                </a:rPr>
                <a:t>暴力破解进度</a:t>
              </a:r>
              <a:endParaRPr lang="en-US" altLang="zh-CN" sz="1600" b="1">
                <a:solidFill>
                  <a:srgbClr val="000000"/>
                </a:solidFill>
                <a:ea typeface="黑体" panose="02010609060101010101" pitchFamily="2" charset="-122"/>
              </a:endParaRPr>
            </a:p>
          </p:txBody>
        </p:sp>
        <p:sp>
          <p:nvSpPr>
            <p:cNvPr id="445450" name="AutoShape 10"/>
            <p:cNvSpPr/>
            <p:nvPr/>
          </p:nvSpPr>
          <p:spPr bwMode="auto">
            <a:xfrm>
              <a:off x="5292725" y="5013325"/>
              <a:ext cx="1871663" cy="576263"/>
            </a:xfrm>
            <a:prstGeom prst="borderCallout1">
              <a:avLst>
                <a:gd name="adj1" fmla="val 56197"/>
                <a:gd name="adj2" fmla="val 101016"/>
                <a:gd name="adj3" fmla="val 142699"/>
                <a:gd name="adj4" fmla="val 162597"/>
              </a:avLst>
            </a:prstGeom>
            <a:solidFill>
              <a:srgbClr val="CCFFFF"/>
            </a:solidFill>
            <a:ln w="9525">
              <a:solidFill>
                <a:srgbClr val="000000"/>
              </a:solidFill>
              <a:miter lim="800000"/>
            </a:ln>
            <a:effectLst/>
          </p:spPr>
          <p:txBody>
            <a:bodyPr anchor="ctr"/>
            <a:lstStyle/>
            <a:p>
              <a:pPr algn="ctr"/>
              <a:r>
                <a:rPr lang="zh-CN" altLang="en-US" sz="1600" b="1">
                  <a:solidFill>
                    <a:srgbClr val="000000"/>
                  </a:solidFill>
                  <a:ea typeface="黑体" panose="02010609060101010101" pitchFamily="2" charset="-122"/>
                </a:rPr>
                <a:t>所有用户数和需要破解的用户数</a:t>
              </a:r>
              <a:endParaRPr lang="en-US" altLang="zh-CN" sz="1600" b="1">
                <a:solidFill>
                  <a:srgbClr val="000000"/>
                </a:solidFill>
                <a:ea typeface="黑体" panose="02010609060101010101" pitchFamily="2" charset="-122"/>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962025" y="2565400"/>
            <a:ext cx="7134225" cy="1143000"/>
          </a:xfrm>
          <a:noFill/>
        </p:spPr>
        <p:txBody>
          <a:bodyPr/>
          <a:lstStyle/>
          <a:p>
            <a:r>
              <a:rPr lang="zh-CN" altLang="en-US" b="1" dirty="0">
                <a:solidFill>
                  <a:srgbClr val="0000FF"/>
                </a:solidFill>
              </a:rPr>
              <a:t>（二）</a:t>
            </a:r>
            <a:r>
              <a:rPr lang="en-US" altLang="zh-CN" b="1" dirty="0">
                <a:solidFill>
                  <a:srgbClr val="0000FF"/>
                </a:solidFill>
              </a:rPr>
              <a:t>Unix</a:t>
            </a:r>
            <a:r>
              <a:rPr lang="zh-CN" altLang="en-US" b="1" dirty="0">
                <a:solidFill>
                  <a:srgbClr val="0000FF"/>
                </a:solidFill>
              </a:rPr>
              <a:t>密码破解</a:t>
            </a:r>
            <a:endParaRPr lang="en-US" altLang="zh-CN" b="1" dirty="0">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73188"/>
            <a:ext cx="7772400" cy="4114800"/>
          </a:xfrm>
        </p:spPr>
        <p:txBody>
          <a:bodyPr/>
          <a:lstStyle/>
          <a:p>
            <a:r>
              <a:rPr lang="zh-CN" altLang="zh-CN" sz="2400" dirty="0"/>
              <a:t>用户在注册阶段生成用户名和初始口令，系统在其用户文件或数据库中保存用户的信息（用户名和口令）。当用户登录认证时，将自己的用户名和口令上传给服务器，服务器通过查询</a:t>
            </a:r>
            <a:r>
              <a:rPr lang="zh-CN" altLang="en-US" sz="2400" dirty="0"/>
              <a:t>其保存的</a:t>
            </a:r>
            <a:r>
              <a:rPr lang="zh-CN" altLang="zh-CN" sz="2400" dirty="0"/>
              <a:t>用户信息来验证用户上传的认证信息是否和保存的用户信息相匹配。如果匹配则认为用户是合法用户，否则拒绝服务，并将认证结果回传给客户端。用户定期改变口令，以保证安全性。这种口令因其实现简单、使用方便，得到了广泛的应用。</a:t>
            </a:r>
            <a:endParaRPr lang="zh-CN" altLang="en-US" sz="2400" dirty="0"/>
          </a:p>
        </p:txBody>
      </p:sp>
      <p:sp>
        <p:nvSpPr>
          <p:cNvPr id="3" name="标题 2"/>
          <p:cNvSpPr>
            <a:spLocks noGrp="1"/>
          </p:cNvSpPr>
          <p:nvPr>
            <p:ph type="title"/>
          </p:nvPr>
        </p:nvSpPr>
        <p:spPr/>
        <p:txBody>
          <a:bodyPr/>
          <a:lstStyle/>
          <a:p>
            <a:r>
              <a:rPr lang="zh-CN" altLang="en-US" dirty="0"/>
              <a:t>静态口令</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r>
              <a:rPr lang="en-US" altLang="zh-CN">
                <a:latin typeface="Times New Roman" panose="02020603050405020304" pitchFamily="18" charset="0"/>
              </a:rPr>
              <a:t>Unix/Linux</a:t>
            </a:r>
            <a:r>
              <a:rPr lang="zh-CN" altLang="en-US">
                <a:latin typeface="Times New Roman" panose="02020603050405020304" pitchFamily="18" charset="0"/>
              </a:rPr>
              <a:t>系统口令文件</a:t>
            </a:r>
            <a:endParaRPr lang="en-US" altLang="zh-CN">
              <a:latin typeface="Times New Roman" panose="02020603050405020304" pitchFamily="18" charset="0"/>
            </a:endParaRPr>
          </a:p>
        </p:txBody>
      </p:sp>
      <p:sp>
        <p:nvSpPr>
          <p:cNvPr id="465923" name="Rectangle 3"/>
          <p:cNvSpPr>
            <a:spLocks noGrp="1" noChangeArrowheads="1"/>
          </p:cNvSpPr>
          <p:nvPr>
            <p:ph type="body" idx="1"/>
          </p:nvPr>
        </p:nvSpPr>
        <p:spPr>
          <a:xfrm>
            <a:off x="542925" y="1238250"/>
            <a:ext cx="8229600" cy="1133475"/>
          </a:xfrm>
        </p:spPr>
        <p:txBody>
          <a:bodyPr/>
          <a:lstStyle/>
          <a:p>
            <a:r>
              <a:rPr lang="en-US" altLang="zh-CN" sz="2800" dirty="0">
                <a:latin typeface="黑体" panose="02010609060101010101" pitchFamily="2" charset="-122"/>
                <a:ea typeface="黑体" panose="02010609060101010101" pitchFamily="2" charset="-122"/>
              </a:rPr>
              <a:t>Unix/Linux</a:t>
            </a:r>
            <a:r>
              <a:rPr lang="zh-CN" altLang="en-US" sz="2800" dirty="0">
                <a:latin typeface="黑体" panose="02010609060101010101" pitchFamily="2" charset="-122"/>
                <a:ea typeface="黑体" panose="02010609060101010101" pitchFamily="2" charset="-122"/>
              </a:rPr>
              <a:t>系统使用</a:t>
            </a:r>
            <a:r>
              <a:rPr lang="en-US" altLang="zh-CN" sz="2800" dirty="0">
                <a:latin typeface="黑体" panose="02010609060101010101" pitchFamily="2" charset="-122"/>
                <a:ea typeface="黑体" panose="02010609060101010101" pitchFamily="2" charset="-122"/>
              </a:rPr>
              <a:t>/etc/</a:t>
            </a:r>
            <a:r>
              <a:rPr lang="en-US" altLang="zh-CN" sz="2800" dirty="0" err="1">
                <a:latin typeface="黑体" panose="02010609060101010101" pitchFamily="2" charset="-122"/>
                <a:ea typeface="黑体" panose="02010609060101010101" pitchFamily="2" charset="-122"/>
              </a:rPr>
              <a:t>passwd</a:t>
            </a:r>
            <a:r>
              <a:rPr lang="zh-CN" altLang="en-US" sz="2800" dirty="0">
                <a:latin typeface="黑体" panose="02010609060101010101" pitchFamily="2" charset="-122"/>
                <a:ea typeface="黑体" panose="02010609060101010101" pitchFamily="2" charset="-122"/>
              </a:rPr>
              <a:t>文件创建和管理账户。文件存储信息的结构：</a:t>
            </a:r>
            <a:endParaRPr lang="en-US" altLang="zh-CN" sz="2800" dirty="0">
              <a:latin typeface="黑体" panose="02010609060101010101" pitchFamily="2" charset="-122"/>
              <a:ea typeface="黑体" panose="02010609060101010101" pitchFamily="2" charset="-122"/>
            </a:endParaRPr>
          </a:p>
        </p:txBody>
      </p:sp>
      <p:sp>
        <p:nvSpPr>
          <p:cNvPr id="465924" name="Text Box 4"/>
          <p:cNvSpPr txBox="1">
            <a:spLocks noChangeArrowheads="1"/>
          </p:cNvSpPr>
          <p:nvPr/>
        </p:nvSpPr>
        <p:spPr bwMode="auto">
          <a:xfrm>
            <a:off x="179388" y="2205038"/>
            <a:ext cx="1047750" cy="366712"/>
          </a:xfrm>
          <a:prstGeom prst="rect">
            <a:avLst/>
          </a:prstGeom>
          <a:noFill/>
          <a:ln w="9525">
            <a:noFill/>
            <a:miter lim="800000"/>
          </a:ln>
          <a:effectLst/>
        </p:spPr>
        <p:txBody>
          <a:bodyPr>
            <a:spAutoFit/>
          </a:bodyPr>
          <a:lstStyle/>
          <a:p>
            <a:r>
              <a:rPr lang="zh-CN" altLang="en-US" b="1" dirty="0">
                <a:solidFill>
                  <a:srgbClr val="0000FF"/>
                </a:solidFill>
                <a:ea typeface="黑体" panose="02010609060101010101" pitchFamily="2" charset="-122"/>
              </a:rPr>
              <a:t>样例： </a:t>
            </a:r>
            <a:endParaRPr lang="en-US" altLang="zh-CN" b="1" dirty="0">
              <a:solidFill>
                <a:srgbClr val="0000FF"/>
              </a:solidFill>
              <a:ea typeface="黑体" panose="02010609060101010101" pitchFamily="2" charset="-122"/>
            </a:endParaRPr>
          </a:p>
        </p:txBody>
      </p:sp>
      <p:grpSp>
        <p:nvGrpSpPr>
          <p:cNvPr id="18" name="组合 17"/>
          <p:cNvGrpSpPr/>
          <p:nvPr/>
        </p:nvGrpSpPr>
        <p:grpSpPr>
          <a:xfrm>
            <a:off x="1042988" y="2205038"/>
            <a:ext cx="7165975" cy="1079501"/>
            <a:chOff x="1042988" y="2205038"/>
            <a:chExt cx="7165975" cy="1079501"/>
          </a:xfrm>
        </p:grpSpPr>
        <p:sp>
          <p:nvSpPr>
            <p:cNvPr id="465926" name="Text Box 6"/>
            <p:cNvSpPr txBox="1">
              <a:spLocks noChangeArrowheads="1"/>
            </p:cNvSpPr>
            <p:nvPr/>
          </p:nvSpPr>
          <p:spPr bwMode="auto">
            <a:xfrm>
              <a:off x="1042988" y="2205038"/>
              <a:ext cx="6691312" cy="396875"/>
            </a:xfrm>
            <a:prstGeom prst="rect">
              <a:avLst/>
            </a:prstGeom>
            <a:noFill/>
            <a:ln w="9525">
              <a:noFill/>
              <a:miter lim="800000"/>
            </a:ln>
            <a:effectLst/>
          </p:spPr>
          <p:txBody>
            <a:bodyPr wrap="square">
              <a:spAutoFit/>
            </a:bodyPr>
            <a:lstStyle/>
            <a:p>
              <a:r>
                <a:rPr lang="en-US" altLang="zh-CN" sz="2000" b="1" dirty="0" err="1">
                  <a:solidFill>
                    <a:srgbClr val="000000"/>
                  </a:solidFill>
                  <a:ea typeface="宋体" panose="02010600030101010101" pitchFamily="2" charset="-122"/>
                </a:rPr>
                <a:t>alice</a:t>
              </a:r>
              <a:r>
                <a:rPr lang="en-US" altLang="zh-CN" sz="2000" b="1" dirty="0">
                  <a:solidFill>
                    <a:srgbClr val="000000"/>
                  </a:solidFill>
                  <a:ea typeface="宋体" panose="02010600030101010101" pitchFamily="2" charset="-122"/>
                </a:rPr>
                <a:t>:$1$sumys0Ch$ao01LX5MF6U:502:502:alice </a:t>
              </a:r>
            </a:p>
          </p:txBody>
        </p:sp>
        <p:sp>
          <p:nvSpPr>
            <p:cNvPr id="465927" name="Line 7"/>
            <p:cNvSpPr>
              <a:spLocks noChangeShapeType="1"/>
            </p:cNvSpPr>
            <p:nvPr/>
          </p:nvSpPr>
          <p:spPr bwMode="auto">
            <a:xfrm>
              <a:off x="1403351" y="2565401"/>
              <a:ext cx="0" cy="360363"/>
            </a:xfrm>
            <a:prstGeom prst="line">
              <a:avLst/>
            </a:prstGeom>
            <a:noFill/>
            <a:ln w="15875">
              <a:solidFill>
                <a:srgbClr val="000000"/>
              </a:solidFill>
              <a:round/>
            </a:ln>
            <a:effectLst/>
          </p:spPr>
          <p:txBody>
            <a:bodyPr/>
            <a:lstStyle/>
            <a:p>
              <a:endParaRPr lang="zh-CN" altLang="en-US"/>
            </a:p>
          </p:txBody>
        </p:sp>
        <p:sp>
          <p:nvSpPr>
            <p:cNvPr id="465928" name="Text Box 8"/>
            <p:cNvSpPr txBox="1">
              <a:spLocks noChangeArrowheads="1"/>
            </p:cNvSpPr>
            <p:nvPr/>
          </p:nvSpPr>
          <p:spPr bwMode="auto">
            <a:xfrm>
              <a:off x="1114426" y="2917826"/>
              <a:ext cx="708025" cy="366713"/>
            </a:xfrm>
            <a:prstGeom prst="rect">
              <a:avLst/>
            </a:prstGeom>
            <a:noFill/>
            <a:ln w="9525">
              <a:noFill/>
              <a:miter lim="800000"/>
            </a:ln>
            <a:effectLst/>
          </p:spPr>
          <p:txBody>
            <a:bodyPr wrap="none">
              <a:spAutoFit/>
            </a:bodyPr>
            <a:lstStyle/>
            <a:p>
              <a:r>
                <a:rPr lang="zh-CN" altLang="en-US" b="1">
                  <a:solidFill>
                    <a:srgbClr val="0000FF"/>
                  </a:solidFill>
                  <a:ea typeface="黑体" panose="02010609060101010101" pitchFamily="2" charset="-122"/>
                </a:rPr>
                <a:t>帐号</a:t>
              </a:r>
              <a:r>
                <a:rPr lang="zh-CN" altLang="en-US">
                  <a:ea typeface="黑体" panose="02010609060101010101" pitchFamily="2" charset="-122"/>
                </a:rPr>
                <a:t> </a:t>
              </a:r>
            </a:p>
          </p:txBody>
        </p:sp>
        <p:sp>
          <p:nvSpPr>
            <p:cNvPr id="465929" name="Line 9"/>
            <p:cNvSpPr>
              <a:spLocks noChangeShapeType="1"/>
            </p:cNvSpPr>
            <p:nvPr/>
          </p:nvSpPr>
          <p:spPr bwMode="auto">
            <a:xfrm>
              <a:off x="3359151" y="2565401"/>
              <a:ext cx="0" cy="360363"/>
            </a:xfrm>
            <a:prstGeom prst="line">
              <a:avLst/>
            </a:prstGeom>
            <a:noFill/>
            <a:ln w="15875">
              <a:solidFill>
                <a:srgbClr val="000000"/>
              </a:solidFill>
              <a:round/>
            </a:ln>
            <a:effectLst/>
          </p:spPr>
          <p:txBody>
            <a:bodyPr/>
            <a:lstStyle/>
            <a:p>
              <a:endParaRPr lang="zh-CN" altLang="en-US"/>
            </a:p>
          </p:txBody>
        </p:sp>
        <p:sp>
          <p:nvSpPr>
            <p:cNvPr id="465930" name="Text Box 10"/>
            <p:cNvSpPr txBox="1">
              <a:spLocks noChangeArrowheads="1"/>
            </p:cNvSpPr>
            <p:nvPr/>
          </p:nvSpPr>
          <p:spPr bwMode="auto">
            <a:xfrm>
              <a:off x="3070226" y="2917826"/>
              <a:ext cx="708025" cy="366713"/>
            </a:xfrm>
            <a:prstGeom prst="rect">
              <a:avLst/>
            </a:prstGeom>
            <a:noFill/>
            <a:ln w="9525">
              <a:noFill/>
              <a:miter lim="800000"/>
            </a:ln>
            <a:effectLst/>
          </p:spPr>
          <p:txBody>
            <a:bodyPr wrap="none">
              <a:spAutoFit/>
            </a:bodyPr>
            <a:lstStyle/>
            <a:p>
              <a:r>
                <a:rPr lang="zh-CN" altLang="en-US" b="1">
                  <a:solidFill>
                    <a:srgbClr val="0000FF"/>
                  </a:solidFill>
                  <a:ea typeface="黑体" panose="02010609060101010101" pitchFamily="2" charset="-122"/>
                </a:rPr>
                <a:t>密码</a:t>
              </a:r>
              <a:r>
                <a:rPr lang="zh-CN" altLang="en-US">
                  <a:ea typeface="黑体" panose="02010609060101010101" pitchFamily="2" charset="-122"/>
                </a:rPr>
                <a:t> </a:t>
              </a:r>
            </a:p>
          </p:txBody>
        </p:sp>
        <p:sp>
          <p:nvSpPr>
            <p:cNvPr id="465931" name="Line 11"/>
            <p:cNvSpPr>
              <a:spLocks noChangeShapeType="1"/>
            </p:cNvSpPr>
            <p:nvPr/>
          </p:nvSpPr>
          <p:spPr bwMode="auto">
            <a:xfrm>
              <a:off x="5842001" y="2565401"/>
              <a:ext cx="0" cy="360363"/>
            </a:xfrm>
            <a:prstGeom prst="line">
              <a:avLst/>
            </a:prstGeom>
            <a:noFill/>
            <a:ln w="15875">
              <a:solidFill>
                <a:srgbClr val="000000"/>
              </a:solidFill>
              <a:round/>
            </a:ln>
            <a:effectLst/>
          </p:spPr>
          <p:txBody>
            <a:bodyPr/>
            <a:lstStyle/>
            <a:p>
              <a:endParaRPr lang="zh-CN" altLang="en-US"/>
            </a:p>
          </p:txBody>
        </p:sp>
        <p:sp>
          <p:nvSpPr>
            <p:cNvPr id="465932" name="Text Box 12"/>
            <p:cNvSpPr txBox="1">
              <a:spLocks noChangeArrowheads="1"/>
            </p:cNvSpPr>
            <p:nvPr/>
          </p:nvSpPr>
          <p:spPr bwMode="auto">
            <a:xfrm>
              <a:off x="5553076" y="2917826"/>
              <a:ext cx="641350" cy="366713"/>
            </a:xfrm>
            <a:prstGeom prst="rect">
              <a:avLst/>
            </a:prstGeom>
            <a:noFill/>
            <a:ln w="9525">
              <a:noFill/>
              <a:miter lim="800000"/>
            </a:ln>
            <a:effectLst/>
          </p:spPr>
          <p:txBody>
            <a:bodyPr wrap="none">
              <a:spAutoFit/>
            </a:bodyPr>
            <a:lstStyle/>
            <a:p>
              <a:r>
                <a:rPr lang="en-US" altLang="zh-CN" b="1">
                  <a:solidFill>
                    <a:srgbClr val="0000FF"/>
                  </a:solidFill>
                  <a:ea typeface="黑体" panose="02010609060101010101" pitchFamily="2" charset="-122"/>
                </a:rPr>
                <a:t>UID</a:t>
              </a:r>
              <a:r>
                <a:rPr lang="en-US" altLang="zh-CN">
                  <a:ea typeface="黑体" panose="02010609060101010101" pitchFamily="2" charset="-122"/>
                </a:rPr>
                <a:t> </a:t>
              </a:r>
            </a:p>
          </p:txBody>
        </p:sp>
        <p:sp>
          <p:nvSpPr>
            <p:cNvPr id="465933" name="Line 13"/>
            <p:cNvSpPr>
              <a:spLocks noChangeShapeType="1"/>
            </p:cNvSpPr>
            <p:nvPr/>
          </p:nvSpPr>
          <p:spPr bwMode="auto">
            <a:xfrm>
              <a:off x="6535738" y="2565401"/>
              <a:ext cx="0" cy="360363"/>
            </a:xfrm>
            <a:prstGeom prst="line">
              <a:avLst/>
            </a:prstGeom>
            <a:noFill/>
            <a:ln w="15875">
              <a:solidFill>
                <a:srgbClr val="000000"/>
              </a:solidFill>
              <a:round/>
            </a:ln>
            <a:effectLst/>
          </p:spPr>
          <p:txBody>
            <a:bodyPr/>
            <a:lstStyle/>
            <a:p>
              <a:endParaRPr lang="zh-CN" altLang="en-US"/>
            </a:p>
          </p:txBody>
        </p:sp>
        <p:sp>
          <p:nvSpPr>
            <p:cNvPr id="465934" name="Text Box 14"/>
            <p:cNvSpPr txBox="1">
              <a:spLocks noChangeArrowheads="1"/>
            </p:cNvSpPr>
            <p:nvPr/>
          </p:nvSpPr>
          <p:spPr bwMode="auto">
            <a:xfrm>
              <a:off x="6042026" y="2917826"/>
              <a:ext cx="1101725" cy="366713"/>
            </a:xfrm>
            <a:prstGeom prst="rect">
              <a:avLst/>
            </a:prstGeom>
            <a:noFill/>
            <a:ln w="9525">
              <a:noFill/>
              <a:miter lim="800000"/>
            </a:ln>
            <a:effectLst/>
          </p:spPr>
          <p:txBody>
            <a:bodyPr wrap="none">
              <a:spAutoFit/>
            </a:bodyPr>
            <a:lstStyle/>
            <a:p>
              <a:r>
                <a:rPr lang="zh-CN" altLang="en-US" b="1" dirty="0">
                  <a:solidFill>
                    <a:srgbClr val="0000FF"/>
                  </a:solidFill>
                  <a:ea typeface="黑体" panose="02010609060101010101" pitchFamily="2" charset="-122"/>
                </a:rPr>
                <a:t>默认</a:t>
              </a:r>
              <a:r>
                <a:rPr lang="en-US" altLang="zh-CN" b="1" dirty="0">
                  <a:solidFill>
                    <a:srgbClr val="0000FF"/>
                  </a:solidFill>
                  <a:ea typeface="黑体" panose="02010609060101010101" pitchFamily="2" charset="-122"/>
                </a:rPr>
                <a:t>UID</a:t>
              </a:r>
              <a:r>
                <a:rPr lang="en-US" altLang="zh-CN" dirty="0">
                  <a:ea typeface="黑体" panose="02010609060101010101" pitchFamily="2" charset="-122"/>
                </a:rPr>
                <a:t> </a:t>
              </a:r>
            </a:p>
          </p:txBody>
        </p:sp>
        <p:sp>
          <p:nvSpPr>
            <p:cNvPr id="465935" name="Line 15"/>
            <p:cNvSpPr>
              <a:spLocks noChangeShapeType="1"/>
            </p:cNvSpPr>
            <p:nvPr/>
          </p:nvSpPr>
          <p:spPr bwMode="auto">
            <a:xfrm>
              <a:off x="7265988" y="2555876"/>
              <a:ext cx="0" cy="360363"/>
            </a:xfrm>
            <a:prstGeom prst="line">
              <a:avLst/>
            </a:prstGeom>
            <a:noFill/>
            <a:ln w="15875">
              <a:solidFill>
                <a:srgbClr val="000000"/>
              </a:solidFill>
              <a:round/>
            </a:ln>
            <a:effectLst/>
          </p:spPr>
          <p:txBody>
            <a:bodyPr/>
            <a:lstStyle/>
            <a:p>
              <a:endParaRPr lang="zh-CN" altLang="en-US"/>
            </a:p>
          </p:txBody>
        </p:sp>
        <p:sp>
          <p:nvSpPr>
            <p:cNvPr id="465936" name="Text Box 16"/>
            <p:cNvSpPr txBox="1">
              <a:spLocks noChangeArrowheads="1"/>
            </p:cNvSpPr>
            <p:nvPr/>
          </p:nvSpPr>
          <p:spPr bwMode="auto">
            <a:xfrm>
              <a:off x="6977063" y="2908301"/>
              <a:ext cx="1231900" cy="366713"/>
            </a:xfrm>
            <a:prstGeom prst="rect">
              <a:avLst/>
            </a:prstGeom>
            <a:noFill/>
            <a:ln w="9525">
              <a:noFill/>
              <a:miter lim="800000"/>
            </a:ln>
            <a:effectLst/>
          </p:spPr>
          <p:txBody>
            <a:bodyPr wrap="none">
              <a:spAutoFit/>
            </a:bodyPr>
            <a:lstStyle/>
            <a:p>
              <a:r>
                <a:rPr lang="zh-CN" altLang="en-US" b="1">
                  <a:solidFill>
                    <a:srgbClr val="0000FF"/>
                  </a:solidFill>
                  <a:ea typeface="黑体" panose="02010609060101010101" pitchFamily="2" charset="-122"/>
                </a:rPr>
                <a:t>登录目录 </a:t>
              </a:r>
              <a:r>
                <a:rPr lang="en-US" altLang="zh-CN">
                  <a:ea typeface="黑体" panose="02010609060101010101" pitchFamily="2" charset="-122"/>
                </a:rPr>
                <a:t> </a:t>
              </a:r>
            </a:p>
          </p:txBody>
        </p:sp>
      </p:grpSp>
      <p:sp>
        <p:nvSpPr>
          <p:cNvPr id="465937" name="Rectangle 17"/>
          <p:cNvSpPr>
            <a:spLocks noChangeArrowheads="1"/>
          </p:cNvSpPr>
          <p:nvPr/>
        </p:nvSpPr>
        <p:spPr bwMode="auto">
          <a:xfrm>
            <a:off x="696913" y="3267075"/>
            <a:ext cx="8229600" cy="3095625"/>
          </a:xfrm>
          <a:prstGeom prst="rect">
            <a:avLst/>
          </a:prstGeom>
          <a:noFill/>
          <a:ln w="9525">
            <a:noFill/>
            <a:miter lim="800000"/>
          </a:ln>
          <a:effectLst/>
        </p:spPr>
        <p:txBody>
          <a:bodyPr/>
          <a:lstStyle/>
          <a:p>
            <a:pPr marL="342900" indent="-342900">
              <a:lnSpc>
                <a:spcPct val="115000"/>
              </a:lnSpc>
              <a:spcBef>
                <a:spcPct val="20000"/>
              </a:spcBef>
              <a:spcAft>
                <a:spcPct val="10000"/>
              </a:spcAft>
              <a:buClr>
                <a:srgbClr val="FF0000"/>
              </a:buClr>
              <a:buFont typeface="Wingdings" panose="05000000000000000000" pitchFamily="2" charset="2"/>
              <a:buChar char="v"/>
            </a:pPr>
            <a:r>
              <a:rPr lang="zh-CN" altLang="en-US" sz="2800" b="1" dirty="0">
                <a:solidFill>
                  <a:srgbClr val="000000"/>
                </a:solidFill>
                <a:latin typeface="Times New Roman" panose="02020603050405020304" pitchFamily="18" charset="0"/>
                <a:ea typeface="黑体" panose="02010609060101010101" pitchFamily="2" charset="-122"/>
              </a:rPr>
              <a:t>系统中任何用户和进程都可以读取</a:t>
            </a:r>
            <a:r>
              <a:rPr lang="en-US" altLang="zh-CN" sz="2800" b="1" dirty="0">
                <a:solidFill>
                  <a:srgbClr val="000000"/>
                </a:solidFill>
                <a:latin typeface="Times New Roman" panose="02020603050405020304" pitchFamily="18" charset="0"/>
                <a:ea typeface="黑体" panose="02010609060101010101" pitchFamily="2" charset="-122"/>
              </a:rPr>
              <a:t>/etc/</a:t>
            </a:r>
            <a:r>
              <a:rPr lang="en-US" altLang="zh-CN" sz="2800" b="1" dirty="0" err="1">
                <a:solidFill>
                  <a:srgbClr val="000000"/>
                </a:solidFill>
                <a:latin typeface="Times New Roman" panose="02020603050405020304" pitchFamily="18" charset="0"/>
                <a:ea typeface="黑体" panose="02010609060101010101" pitchFamily="2" charset="-122"/>
              </a:rPr>
              <a:t>passwd</a:t>
            </a:r>
            <a:r>
              <a:rPr lang="zh-CN" altLang="en-US" sz="2800" b="1" dirty="0">
                <a:solidFill>
                  <a:srgbClr val="000000"/>
                </a:solidFill>
                <a:latin typeface="Times New Roman" panose="02020603050405020304" pitchFamily="18" charset="0"/>
                <a:ea typeface="黑体" panose="02010609060101010101" pitchFamily="2" charset="-122"/>
              </a:rPr>
              <a:t>文件，安全性不高；</a:t>
            </a:r>
          </a:p>
          <a:p>
            <a:pPr marL="342900" indent="-342900">
              <a:lnSpc>
                <a:spcPct val="115000"/>
              </a:lnSpc>
              <a:spcBef>
                <a:spcPct val="20000"/>
              </a:spcBef>
              <a:spcAft>
                <a:spcPct val="10000"/>
              </a:spcAft>
              <a:buClr>
                <a:srgbClr val="FF0000"/>
              </a:buClr>
              <a:buFont typeface="Wingdings" panose="05000000000000000000" pitchFamily="2" charset="2"/>
              <a:buChar char="v"/>
            </a:pPr>
            <a:r>
              <a:rPr lang="zh-CN" altLang="en-US" sz="2800" b="1" dirty="0">
                <a:solidFill>
                  <a:srgbClr val="000000"/>
                </a:solidFill>
                <a:latin typeface="Times New Roman" panose="02020603050405020304" pitchFamily="18" charset="0"/>
                <a:ea typeface="黑体" panose="02010609060101010101" pitchFamily="2" charset="-122"/>
              </a:rPr>
              <a:t>现在的系统把账户信息和口令密文分开存放，</a:t>
            </a:r>
            <a:r>
              <a:rPr lang="en-US" altLang="zh-CN" sz="2800" b="1" dirty="0">
                <a:solidFill>
                  <a:srgbClr val="000000"/>
                </a:solidFill>
                <a:latin typeface="Times New Roman" panose="02020603050405020304" pitchFamily="18" charset="0"/>
                <a:ea typeface="黑体" panose="02010609060101010101" pitchFamily="2" charset="-122"/>
              </a:rPr>
              <a:t>/etc/</a:t>
            </a:r>
            <a:r>
              <a:rPr lang="en-US" altLang="zh-CN" sz="2800" b="1" dirty="0" err="1">
                <a:solidFill>
                  <a:srgbClr val="000000"/>
                </a:solidFill>
                <a:latin typeface="Times New Roman" panose="02020603050405020304" pitchFamily="18" charset="0"/>
                <a:ea typeface="黑体" panose="02010609060101010101" pitchFamily="2" charset="-122"/>
              </a:rPr>
              <a:t>passwd</a:t>
            </a:r>
            <a:r>
              <a:rPr lang="zh-CN" altLang="en-US" sz="2800" b="1" dirty="0">
                <a:solidFill>
                  <a:srgbClr val="000000"/>
                </a:solidFill>
                <a:latin typeface="Times New Roman" panose="02020603050405020304" pitchFamily="18" charset="0"/>
                <a:ea typeface="黑体" panose="02010609060101010101" pitchFamily="2" charset="-122"/>
              </a:rPr>
              <a:t>文件用于保存账户信息，加密后的密码保存在</a:t>
            </a:r>
            <a:r>
              <a:rPr lang="en-US" altLang="zh-CN" sz="2800" b="1" dirty="0">
                <a:solidFill>
                  <a:srgbClr val="000000"/>
                </a:solidFill>
                <a:latin typeface="Times New Roman" panose="02020603050405020304" pitchFamily="18" charset="0"/>
                <a:ea typeface="黑体" panose="02010609060101010101" pitchFamily="2" charset="-122"/>
              </a:rPr>
              <a:t>/etc/shadow</a:t>
            </a:r>
            <a:r>
              <a:rPr lang="zh-CN" altLang="en-US" sz="2800" b="1" dirty="0">
                <a:solidFill>
                  <a:srgbClr val="000000"/>
                </a:solidFill>
                <a:latin typeface="Times New Roman" panose="02020603050405020304" pitchFamily="18" charset="0"/>
                <a:ea typeface="黑体" panose="02010609060101010101" pitchFamily="2" charset="-122"/>
              </a:rPr>
              <a:t>或</a:t>
            </a:r>
            <a:r>
              <a:rPr lang="en-US" altLang="zh-CN" sz="2800" b="1" dirty="0">
                <a:solidFill>
                  <a:srgbClr val="000000"/>
                </a:solidFill>
                <a:latin typeface="Times New Roman" panose="02020603050405020304" pitchFamily="18" charset="0"/>
                <a:ea typeface="黑体" panose="02010609060101010101" pitchFamily="2" charset="-122"/>
              </a:rPr>
              <a:t>/etc/secure</a:t>
            </a:r>
            <a:r>
              <a:rPr lang="zh-CN" altLang="en-US" sz="2800" b="1" dirty="0">
                <a:solidFill>
                  <a:srgbClr val="000000"/>
                </a:solidFill>
                <a:latin typeface="Times New Roman" panose="02020603050405020304" pitchFamily="18" charset="0"/>
                <a:ea typeface="黑体" panose="02010609060101010101" pitchFamily="2" charset="-122"/>
              </a:rPr>
              <a:t>这个影子口令文件中，只有</a:t>
            </a:r>
            <a:r>
              <a:rPr lang="en-US" altLang="zh-CN" sz="2800" b="1" dirty="0">
                <a:solidFill>
                  <a:srgbClr val="000000"/>
                </a:solidFill>
                <a:latin typeface="Times New Roman" panose="02020603050405020304" pitchFamily="18" charset="0"/>
                <a:ea typeface="黑体" panose="02010609060101010101" pitchFamily="2" charset="-122"/>
              </a:rPr>
              <a:t>root</a:t>
            </a:r>
            <a:r>
              <a:rPr lang="zh-CN" altLang="en-US" sz="2800" b="1" dirty="0">
                <a:solidFill>
                  <a:srgbClr val="000000"/>
                </a:solidFill>
                <a:latin typeface="Times New Roman" panose="02020603050405020304" pitchFamily="18" charset="0"/>
                <a:ea typeface="黑体" panose="02010609060101010101" pitchFamily="2" charset="-122"/>
              </a:rPr>
              <a:t>用户能够读取。</a:t>
            </a:r>
            <a:endParaRPr lang="en-US" altLang="zh-CN" sz="2800" b="1" dirty="0">
              <a:solidFill>
                <a:srgbClr val="000000"/>
              </a:solidFill>
              <a:latin typeface="Times New Roman" panose="02020603050405020304" pitchFamily="18"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65923">
                                            <p:txEl>
                                              <p:pRg st="0" end="0"/>
                                            </p:txEl>
                                          </p:spTgt>
                                        </p:tgtEl>
                                        <p:attrNameLst>
                                          <p:attrName>style.visibility</p:attrName>
                                        </p:attrNameLst>
                                      </p:cBhvr>
                                      <p:to>
                                        <p:strVal val="visible"/>
                                      </p:to>
                                    </p:set>
                                    <p:anim calcmode="lin" valueType="num">
                                      <p:cBhvr additive="base">
                                        <p:cTn id="7" dur="500" fill="hold"/>
                                        <p:tgtEl>
                                          <p:spTgt spid="4659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59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65924"/>
                                        </p:tgtEl>
                                        <p:attrNameLst>
                                          <p:attrName>style.visibility</p:attrName>
                                        </p:attrNameLst>
                                      </p:cBhvr>
                                      <p:to>
                                        <p:strVal val="visible"/>
                                      </p:to>
                                    </p:set>
                                    <p:animEffect transition="in" filter="slide(fromBottom)">
                                      <p:cBhvr>
                                        <p:cTn id="13" dur="500"/>
                                        <p:tgtEl>
                                          <p:spTgt spid="46592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65937">
                                            <p:txEl>
                                              <p:pRg st="0" end="0"/>
                                            </p:txEl>
                                          </p:spTgt>
                                        </p:tgtEl>
                                        <p:attrNameLst>
                                          <p:attrName>style.visibility</p:attrName>
                                        </p:attrNameLst>
                                      </p:cBhvr>
                                      <p:to>
                                        <p:strVal val="visible"/>
                                      </p:to>
                                    </p:set>
                                    <p:anim calcmode="lin" valueType="num">
                                      <p:cBhvr additive="base">
                                        <p:cTn id="18" dur="500" fill="hold"/>
                                        <p:tgtEl>
                                          <p:spTgt spid="465937">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659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65937">
                                            <p:txEl>
                                              <p:pRg st="1" end="1"/>
                                            </p:txEl>
                                          </p:spTgt>
                                        </p:tgtEl>
                                        <p:attrNameLst>
                                          <p:attrName>style.visibility</p:attrName>
                                        </p:attrNameLst>
                                      </p:cBhvr>
                                      <p:to>
                                        <p:strVal val="visible"/>
                                      </p:to>
                                    </p:set>
                                    <p:anim calcmode="lin" valueType="num">
                                      <p:cBhvr additive="base">
                                        <p:cTn id="24" dur="500" fill="hold"/>
                                        <p:tgtEl>
                                          <p:spTgt spid="465937">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6593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p:txBody>
          <a:bodyPr/>
          <a:lstStyle/>
          <a:p>
            <a:pPr eaLnBrk="1" hangingPunct="1"/>
            <a:r>
              <a:rPr lang="en-US" altLang="zh-CN"/>
              <a:t>Unix</a:t>
            </a:r>
            <a:r>
              <a:rPr lang="zh-CN" altLang="en-US"/>
              <a:t>的口令文件</a:t>
            </a:r>
          </a:p>
        </p:txBody>
      </p:sp>
      <p:sp>
        <p:nvSpPr>
          <p:cNvPr id="45062" name="Rectangle 3"/>
          <p:cNvSpPr>
            <a:spLocks noGrp="1" noChangeArrowheads="1"/>
          </p:cNvSpPr>
          <p:nvPr>
            <p:ph type="body" idx="1"/>
          </p:nvPr>
        </p:nvSpPr>
        <p:spPr/>
        <p:txBody>
          <a:bodyPr/>
          <a:lstStyle/>
          <a:p>
            <a:pPr eaLnBrk="1" hangingPunct="1"/>
            <a:r>
              <a:rPr lang="en-US" altLang="zh-CN" sz="2600" dirty="0"/>
              <a:t>UNIX</a:t>
            </a:r>
            <a:r>
              <a:rPr lang="zh-CN" altLang="en-US" sz="2600" dirty="0"/>
              <a:t>系统用户的口令，本来是经过加密后保存在一个文本文件</a:t>
            </a:r>
            <a:r>
              <a:rPr lang="en-US" altLang="zh-CN" sz="2600" dirty="0" err="1"/>
              <a:t>passwd</a:t>
            </a:r>
            <a:r>
              <a:rPr lang="zh-CN" altLang="en-US" sz="2600" dirty="0"/>
              <a:t>中的，一般存放在</a:t>
            </a:r>
            <a:r>
              <a:rPr lang="en-US" altLang="zh-CN" sz="2600" dirty="0"/>
              <a:t>/etc</a:t>
            </a:r>
            <a:r>
              <a:rPr lang="zh-CN" altLang="en-US" sz="2600" dirty="0"/>
              <a:t>目录下，后来由于安全的需要，把</a:t>
            </a:r>
            <a:r>
              <a:rPr lang="en-US" altLang="zh-CN" sz="2600" dirty="0" err="1"/>
              <a:t>passwd</a:t>
            </a:r>
            <a:r>
              <a:rPr lang="zh-CN" altLang="en-US" sz="2600" dirty="0"/>
              <a:t>文件中与用户口令相关的域提取出来，组织成文件</a:t>
            </a:r>
            <a:r>
              <a:rPr lang="en-US" altLang="zh-CN" sz="2600" dirty="0"/>
              <a:t>shadow</a:t>
            </a:r>
            <a:r>
              <a:rPr lang="zh-CN" altLang="en-US" sz="2600" dirty="0"/>
              <a:t>，并规定只有超级用户才能读取。这种分离工作也称为</a:t>
            </a:r>
            <a:r>
              <a:rPr lang="en-US" altLang="zh-CN" sz="2600" dirty="0">
                <a:solidFill>
                  <a:srgbClr val="FF0000"/>
                </a:solidFill>
              </a:rPr>
              <a:t>shadow</a:t>
            </a:r>
            <a:r>
              <a:rPr lang="zh-CN" altLang="en-US" sz="2600" dirty="0">
                <a:solidFill>
                  <a:srgbClr val="FF0000"/>
                </a:solidFill>
              </a:rPr>
              <a:t>变换</a:t>
            </a:r>
            <a:r>
              <a:rPr lang="zh-CN" altLang="en-US" sz="2600" dirty="0"/>
              <a:t>。</a:t>
            </a:r>
          </a:p>
          <a:p>
            <a:pPr eaLnBrk="1" hangingPunct="1"/>
            <a:r>
              <a:rPr lang="zh-CN" altLang="en-US" sz="2600" dirty="0"/>
              <a:t>因此，在破解口令时，需要做</a:t>
            </a:r>
            <a:r>
              <a:rPr lang="en-US" altLang="zh-CN" sz="2600" dirty="0" err="1">
                <a:solidFill>
                  <a:srgbClr val="FF0000"/>
                </a:solidFill>
              </a:rPr>
              <a:t>UnShadow</a:t>
            </a:r>
            <a:r>
              <a:rPr lang="zh-CN" altLang="en-US" sz="2600" dirty="0">
                <a:solidFill>
                  <a:srgbClr val="FF0000"/>
                </a:solidFill>
              </a:rPr>
              <a:t>变换</a:t>
            </a:r>
            <a:r>
              <a:rPr lang="zh-CN" altLang="en-US" sz="2600" dirty="0"/>
              <a:t>，将</a:t>
            </a:r>
            <a:r>
              <a:rPr lang="en-US" altLang="zh-CN" sz="2600" dirty="0"/>
              <a:t>/etc/</a:t>
            </a:r>
            <a:r>
              <a:rPr lang="en-US" altLang="zh-CN" sz="2600" dirty="0" err="1"/>
              <a:t>passwd</a:t>
            </a:r>
            <a:r>
              <a:rPr lang="zh-CN" altLang="en-US" sz="2600" dirty="0"/>
              <a:t>与</a:t>
            </a:r>
            <a:r>
              <a:rPr lang="en-US" altLang="zh-CN" sz="2600" dirty="0"/>
              <a:t>/etc/shadow</a:t>
            </a:r>
            <a:r>
              <a:rPr lang="zh-CN" altLang="en-US" sz="2600" dirty="0"/>
              <a:t>合并起来。在此基础上才开始进行口令的破解。</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zh-CN"/>
              <a:t>Unix</a:t>
            </a:r>
            <a:r>
              <a:rPr lang="zh-CN" altLang="en-US"/>
              <a:t>的口令文件</a:t>
            </a:r>
          </a:p>
        </p:txBody>
      </p:sp>
      <p:sp>
        <p:nvSpPr>
          <p:cNvPr id="46083" name="Rectangle 3"/>
          <p:cNvSpPr>
            <a:spLocks noGrp="1" noChangeArrowheads="1"/>
          </p:cNvSpPr>
          <p:nvPr>
            <p:ph type="body" idx="1"/>
          </p:nvPr>
        </p:nvSpPr>
        <p:spPr>
          <a:xfrm>
            <a:off x="658813" y="1411287"/>
            <a:ext cx="7772400" cy="4637087"/>
          </a:xfrm>
        </p:spPr>
        <p:txBody>
          <a:bodyPr/>
          <a:lstStyle/>
          <a:p>
            <a:pPr>
              <a:lnSpc>
                <a:spcPct val="80000"/>
              </a:lnSpc>
            </a:pPr>
            <a:r>
              <a:rPr lang="en-US" altLang="zh-CN" sz="2400" dirty="0"/>
              <a:t>/etc/shadow</a:t>
            </a:r>
            <a:r>
              <a:rPr lang="zh-CN" altLang="en-US" sz="2400" dirty="0"/>
              <a:t>文件包含用户的加密后口令相关的信息。每个用户一条记录。</a:t>
            </a:r>
          </a:p>
          <a:p>
            <a:pPr>
              <a:lnSpc>
                <a:spcPct val="80000"/>
              </a:lnSpc>
            </a:pPr>
            <a:r>
              <a:rPr lang="zh-CN" altLang="en-US" sz="2400" dirty="0"/>
              <a:t>记录的格式如下：</a:t>
            </a:r>
            <a:r>
              <a:rPr lang="en-US" altLang="zh-CN" sz="2400" dirty="0" err="1"/>
              <a:t>username:passwd:lastchg:min:max:warn:inactive:expire:flag</a:t>
            </a:r>
            <a:endParaRPr lang="zh-CN" altLang="en-US" sz="2400" dirty="0"/>
          </a:p>
          <a:p>
            <a:pPr lvl="1">
              <a:lnSpc>
                <a:spcPct val="80000"/>
              </a:lnSpc>
            </a:pPr>
            <a:r>
              <a:rPr lang="en-US" altLang="zh-CN" sz="2000" dirty="0"/>
              <a:t>username</a:t>
            </a:r>
            <a:r>
              <a:rPr lang="zh-CN" altLang="en-US" sz="2000" dirty="0"/>
              <a:t>：登录名。</a:t>
            </a:r>
          </a:p>
          <a:p>
            <a:pPr lvl="1">
              <a:lnSpc>
                <a:spcPct val="80000"/>
              </a:lnSpc>
            </a:pPr>
            <a:r>
              <a:rPr lang="en-US" altLang="zh-CN" sz="2000" dirty="0" err="1"/>
              <a:t>passwd</a:t>
            </a:r>
            <a:r>
              <a:rPr lang="zh-CN" altLang="en-US" sz="2000" dirty="0"/>
              <a:t>：经过加密后的口令。</a:t>
            </a:r>
          </a:p>
          <a:p>
            <a:pPr lvl="1">
              <a:lnSpc>
                <a:spcPct val="80000"/>
              </a:lnSpc>
            </a:pPr>
            <a:r>
              <a:rPr lang="en-US" altLang="zh-CN" sz="2000" dirty="0" err="1"/>
              <a:t>lastchg</a:t>
            </a:r>
            <a:r>
              <a:rPr lang="zh-CN" altLang="en-US" sz="2000" dirty="0"/>
              <a:t>：表示从</a:t>
            </a:r>
            <a:r>
              <a:rPr lang="en-US" altLang="zh-CN" sz="2000" dirty="0"/>
              <a:t>1970</a:t>
            </a:r>
            <a:r>
              <a:rPr lang="zh-CN" altLang="en-US" sz="2000" dirty="0"/>
              <a:t>年</a:t>
            </a:r>
            <a:r>
              <a:rPr lang="en-US" altLang="zh-CN" sz="2000" dirty="0"/>
              <a:t>1</a:t>
            </a:r>
            <a:r>
              <a:rPr lang="zh-CN" altLang="en-US" sz="2000" dirty="0"/>
              <a:t>月</a:t>
            </a:r>
            <a:r>
              <a:rPr lang="en-US" altLang="zh-CN" sz="2000" dirty="0"/>
              <a:t>1</a:t>
            </a:r>
            <a:r>
              <a:rPr lang="zh-CN" altLang="en-US" sz="2000" dirty="0"/>
              <a:t>日起到上次更改口令所经过的天数。</a:t>
            </a:r>
          </a:p>
          <a:p>
            <a:pPr lvl="1">
              <a:lnSpc>
                <a:spcPct val="80000"/>
              </a:lnSpc>
            </a:pPr>
            <a:r>
              <a:rPr lang="en-US" altLang="zh-CN" sz="2000" dirty="0"/>
              <a:t>min</a:t>
            </a:r>
            <a:r>
              <a:rPr lang="zh-CN" altLang="en-US" sz="2000" dirty="0"/>
              <a:t>：表示两次修改口令之间至少要经过的天数。</a:t>
            </a:r>
          </a:p>
          <a:p>
            <a:pPr lvl="1">
              <a:lnSpc>
                <a:spcPct val="80000"/>
              </a:lnSpc>
            </a:pPr>
            <a:r>
              <a:rPr lang="en-US" altLang="zh-CN" sz="2000" dirty="0"/>
              <a:t>max</a:t>
            </a:r>
            <a:r>
              <a:rPr lang="zh-CN" altLang="en-US" sz="2000" dirty="0"/>
              <a:t>：表示口令的有效期，如为</a:t>
            </a:r>
            <a:r>
              <a:rPr lang="en-US" altLang="zh-CN" sz="2000" dirty="0"/>
              <a:t>99999</a:t>
            </a:r>
            <a:r>
              <a:rPr lang="zh-CN" altLang="en-US" sz="2000" dirty="0"/>
              <a:t>，则表示永不过期。</a:t>
            </a:r>
          </a:p>
          <a:p>
            <a:pPr lvl="1">
              <a:lnSpc>
                <a:spcPct val="80000"/>
              </a:lnSpc>
            </a:pPr>
            <a:r>
              <a:rPr lang="en-US" altLang="zh-CN" sz="2000" dirty="0"/>
              <a:t>warn</a:t>
            </a:r>
            <a:r>
              <a:rPr lang="zh-CN" altLang="en-US" sz="2000" dirty="0"/>
              <a:t>：表示口令失效前多少天内系统向用户发出警告。</a:t>
            </a:r>
          </a:p>
          <a:p>
            <a:pPr lvl="1">
              <a:lnSpc>
                <a:spcPct val="80000"/>
              </a:lnSpc>
            </a:pPr>
            <a:r>
              <a:rPr lang="en-US" altLang="zh-CN" sz="2000" dirty="0"/>
              <a:t>inactive</a:t>
            </a:r>
            <a:r>
              <a:rPr lang="zh-CN" altLang="en-US" sz="2000" dirty="0"/>
              <a:t>：表示禁止登录之前该用户名尚有效的天数。</a:t>
            </a:r>
          </a:p>
          <a:p>
            <a:pPr lvl="1">
              <a:lnSpc>
                <a:spcPct val="80000"/>
              </a:lnSpc>
            </a:pPr>
            <a:r>
              <a:rPr lang="en-US" altLang="zh-CN" sz="2000" dirty="0"/>
              <a:t>expire</a:t>
            </a:r>
            <a:r>
              <a:rPr lang="zh-CN" altLang="en-US" sz="2000" dirty="0"/>
              <a:t>：表示用户被禁止登录的天数。</a:t>
            </a:r>
          </a:p>
          <a:p>
            <a:pPr lvl="1">
              <a:lnSpc>
                <a:spcPct val="80000"/>
              </a:lnSpc>
            </a:pPr>
            <a:r>
              <a:rPr lang="en-US" altLang="zh-CN" sz="2000" dirty="0"/>
              <a:t>flag</a:t>
            </a:r>
            <a:r>
              <a:rPr lang="zh-CN" altLang="en-US" sz="2000" dirty="0"/>
              <a:t>：未使用。</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p:nvPr>
        </p:nvSpPr>
        <p:spPr/>
        <p:txBody>
          <a:bodyPr/>
          <a:lstStyle/>
          <a:p>
            <a:pPr eaLnBrk="1" hangingPunct="1"/>
            <a:r>
              <a:rPr lang="en-US" altLang="zh-CN"/>
              <a:t>Unix</a:t>
            </a:r>
            <a:r>
              <a:rPr lang="zh-CN" altLang="en-US"/>
              <a:t>口令破解程序</a:t>
            </a:r>
          </a:p>
        </p:txBody>
      </p:sp>
      <p:sp>
        <p:nvSpPr>
          <p:cNvPr id="65542" name="Rectangle 3"/>
          <p:cNvSpPr>
            <a:spLocks noGrp="1" noChangeArrowheads="1"/>
          </p:cNvSpPr>
          <p:nvPr>
            <p:ph type="body" idx="1"/>
          </p:nvPr>
        </p:nvSpPr>
        <p:spPr/>
        <p:txBody>
          <a:bodyPr/>
          <a:lstStyle/>
          <a:p>
            <a:pPr eaLnBrk="1" hangingPunct="1"/>
            <a:r>
              <a:rPr lang="en-US" altLang="zh-CN" dirty="0"/>
              <a:t>Crack </a:t>
            </a:r>
          </a:p>
          <a:p>
            <a:pPr eaLnBrk="1" hangingPunct="1"/>
            <a:r>
              <a:rPr lang="en-US" altLang="zh-CN" dirty="0"/>
              <a:t>John the Ripper </a:t>
            </a:r>
          </a:p>
          <a:p>
            <a:pPr eaLnBrk="1" hangingPunct="1"/>
            <a:r>
              <a:rPr lang="en-US" altLang="zh-CN" dirty="0"/>
              <a:t>XIT </a:t>
            </a:r>
          </a:p>
          <a:p>
            <a:pPr eaLnBrk="1" hangingPunct="1"/>
            <a:r>
              <a:rPr lang="en-US" altLang="zh-CN" dirty="0" err="1"/>
              <a:t>Slurpie</a:t>
            </a:r>
            <a:r>
              <a:rPr lang="en-US" altLang="zh-CN" dirty="0"/>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2"/>
          <p:cNvSpPr>
            <a:spLocks noGrp="1" noChangeArrowheads="1"/>
          </p:cNvSpPr>
          <p:nvPr>
            <p:ph type="title"/>
          </p:nvPr>
        </p:nvSpPr>
        <p:spPr/>
        <p:txBody>
          <a:bodyPr/>
          <a:lstStyle/>
          <a:p>
            <a:pPr eaLnBrk="1" hangingPunct="1"/>
            <a:r>
              <a:rPr lang="en-US" altLang="zh-CN" sz="3900"/>
              <a:t>Crack</a:t>
            </a:r>
          </a:p>
        </p:txBody>
      </p:sp>
      <p:sp>
        <p:nvSpPr>
          <p:cNvPr id="66566" name="Rectangle 3"/>
          <p:cNvSpPr>
            <a:spLocks noGrp="1" noChangeArrowheads="1"/>
          </p:cNvSpPr>
          <p:nvPr>
            <p:ph type="body" idx="1"/>
          </p:nvPr>
        </p:nvSpPr>
        <p:spPr>
          <a:xfrm>
            <a:off x="684213" y="1844675"/>
            <a:ext cx="7920037" cy="4321175"/>
          </a:xfrm>
        </p:spPr>
        <p:txBody>
          <a:bodyPr/>
          <a:lstStyle/>
          <a:p>
            <a:pPr eaLnBrk="1" hangingPunct="1"/>
            <a:r>
              <a:rPr lang="en-US" altLang="zh-CN" dirty="0"/>
              <a:t>Crack</a:t>
            </a:r>
            <a:r>
              <a:rPr lang="zh-CN" altLang="en-US" dirty="0"/>
              <a:t>是最著名的</a:t>
            </a:r>
            <a:r>
              <a:rPr lang="en-US" altLang="zh-CN" dirty="0"/>
              <a:t>Unix</a:t>
            </a:r>
            <a:r>
              <a:rPr lang="zh-CN" altLang="en-US" dirty="0"/>
              <a:t>系统上破解</a:t>
            </a:r>
            <a:r>
              <a:rPr lang="en-US" altLang="zh-CN" dirty="0"/>
              <a:t>UNIX</a:t>
            </a:r>
            <a:r>
              <a:rPr lang="zh-CN" altLang="en-US" dirty="0"/>
              <a:t>口令的工具之一。</a:t>
            </a:r>
          </a:p>
          <a:p>
            <a:pPr eaLnBrk="1" hangingPunct="1"/>
            <a:r>
              <a:rPr lang="en-US" altLang="zh-CN" dirty="0"/>
              <a:t>Crack</a:t>
            </a:r>
            <a:r>
              <a:rPr lang="zh-CN" altLang="en-US" dirty="0"/>
              <a:t>是一个旨在快速定位</a:t>
            </a:r>
            <a:r>
              <a:rPr lang="en-US" altLang="zh-CN" dirty="0"/>
              <a:t>UNIX</a:t>
            </a:r>
            <a:r>
              <a:rPr lang="zh-CN" altLang="en-US" dirty="0"/>
              <a:t>口令弱点的口令破解程序。</a:t>
            </a:r>
            <a:r>
              <a:rPr lang="en-US" altLang="zh-CN" dirty="0"/>
              <a:t>Crack</a:t>
            </a:r>
            <a:r>
              <a:rPr lang="zh-CN" altLang="en-US" dirty="0"/>
              <a:t>使用标准的猜测技术确定口令。</a:t>
            </a:r>
          </a:p>
          <a:p>
            <a:pPr eaLnBrk="1" hangingPunct="1"/>
            <a:r>
              <a:rPr lang="zh-CN" altLang="en-US" dirty="0"/>
              <a:t>它检查口令是否为如下情况之一：和</a:t>
            </a:r>
            <a:r>
              <a:rPr lang="en-US" altLang="zh-CN" dirty="0"/>
              <a:t>user id</a:t>
            </a:r>
            <a:r>
              <a:rPr lang="zh-CN" altLang="en-US" dirty="0"/>
              <a:t>相同、单词</a:t>
            </a:r>
            <a:r>
              <a:rPr lang="en-US" altLang="zh-CN" dirty="0"/>
              <a:t>password</a:t>
            </a:r>
            <a:r>
              <a:rPr lang="zh-CN" altLang="en-US" dirty="0"/>
              <a:t>、数字串、字母串。</a:t>
            </a:r>
            <a:endParaRPr lang="en-US" altLang="zh-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p:cNvSpPr>
            <a:spLocks noGrp="1" noChangeArrowheads="1"/>
          </p:cNvSpPr>
          <p:nvPr>
            <p:ph type="title"/>
          </p:nvPr>
        </p:nvSpPr>
        <p:spPr/>
        <p:txBody>
          <a:bodyPr/>
          <a:lstStyle/>
          <a:p>
            <a:pPr eaLnBrk="1" hangingPunct="1"/>
            <a:r>
              <a:rPr lang="en-US" altLang="zh-CN" sz="4100"/>
              <a:t>Crack</a:t>
            </a:r>
            <a:r>
              <a:rPr lang="zh-CN" altLang="en-US" sz="4100"/>
              <a:t>工具介绍</a:t>
            </a:r>
          </a:p>
        </p:txBody>
      </p:sp>
      <p:sp>
        <p:nvSpPr>
          <p:cNvPr id="67590" name="Rectangle 3"/>
          <p:cNvSpPr>
            <a:spLocks noGrp="1" noChangeArrowheads="1"/>
          </p:cNvSpPr>
          <p:nvPr>
            <p:ph type="body" idx="1"/>
          </p:nvPr>
        </p:nvSpPr>
        <p:spPr>
          <a:xfrm>
            <a:off x="560388" y="1468438"/>
            <a:ext cx="7848600" cy="4392612"/>
          </a:xfrm>
        </p:spPr>
        <p:txBody>
          <a:bodyPr/>
          <a:lstStyle/>
          <a:p>
            <a:pPr eaLnBrk="1" hangingPunct="1"/>
            <a:r>
              <a:rPr lang="en-US" altLang="zh-CN" sz="2700" dirty="0"/>
              <a:t>Crack </a:t>
            </a:r>
            <a:r>
              <a:rPr lang="zh-CN" altLang="en-US" sz="2700" dirty="0"/>
              <a:t>的工作原理很简单。我们知道</a:t>
            </a:r>
            <a:r>
              <a:rPr lang="en-US" altLang="zh-CN" sz="2700" dirty="0"/>
              <a:t>Unix</a:t>
            </a:r>
            <a:r>
              <a:rPr lang="zh-CN" altLang="en-US" sz="2700" dirty="0"/>
              <a:t>加密口令是不会被解开的，这是因为加密算法是不可逆的。所以，一般的口令入侵是通过生成口令进行加密去匹配原口令密码，或直接从网上截获明文口令。</a:t>
            </a:r>
          </a:p>
          <a:p>
            <a:pPr eaLnBrk="1" hangingPunct="1"/>
            <a:r>
              <a:rPr lang="en-US" altLang="zh-CN" sz="2700" dirty="0"/>
              <a:t>Crack </a:t>
            </a:r>
            <a:r>
              <a:rPr lang="zh-CN" altLang="en-US" sz="2700" dirty="0"/>
              <a:t>程序中包含了几个很大的字典库，进行解破时它会按照一定的规则将字词进行组合，然后对之进行加密，再与要解破的加密口令匹配。所以运行</a:t>
            </a:r>
            <a:r>
              <a:rPr lang="en-US" altLang="zh-CN" sz="2700" dirty="0"/>
              <a:t>Crack</a:t>
            </a:r>
            <a:r>
              <a:rPr lang="zh-CN" altLang="en-US" sz="2700" dirty="0"/>
              <a:t>通常要占用大量的</a:t>
            </a:r>
            <a:r>
              <a:rPr lang="en-US" altLang="zh-CN" sz="2700" dirty="0"/>
              <a:t>CPU</a:t>
            </a:r>
            <a:r>
              <a:rPr lang="zh-CN" altLang="en-US" sz="2700" dirty="0"/>
              <a:t>，并要运行相当长的时间才结束。</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2"/>
          <p:cNvSpPr>
            <a:spLocks noGrp="1" noChangeArrowheads="1"/>
          </p:cNvSpPr>
          <p:nvPr>
            <p:ph type="title"/>
          </p:nvPr>
        </p:nvSpPr>
        <p:spPr/>
        <p:txBody>
          <a:bodyPr/>
          <a:lstStyle/>
          <a:p>
            <a:pPr eaLnBrk="1" hangingPunct="1"/>
            <a:r>
              <a:rPr lang="en-US" altLang="zh-CN" sz="4100"/>
              <a:t>Crack</a:t>
            </a:r>
            <a:r>
              <a:rPr lang="zh-CN" altLang="en-US" sz="4100"/>
              <a:t>工具介绍</a:t>
            </a:r>
            <a:r>
              <a:rPr lang="en-US" altLang="zh-CN" sz="4100"/>
              <a:t>(2)</a:t>
            </a:r>
          </a:p>
        </p:txBody>
      </p:sp>
      <p:sp>
        <p:nvSpPr>
          <p:cNvPr id="68614" name="Rectangle 3"/>
          <p:cNvSpPr>
            <a:spLocks noGrp="1" noChangeArrowheads="1"/>
          </p:cNvSpPr>
          <p:nvPr>
            <p:ph type="body" idx="1"/>
          </p:nvPr>
        </p:nvSpPr>
        <p:spPr>
          <a:xfrm>
            <a:off x="231775" y="1398588"/>
            <a:ext cx="7848600" cy="4525962"/>
          </a:xfrm>
        </p:spPr>
        <p:txBody>
          <a:bodyPr/>
          <a:lstStyle/>
          <a:p>
            <a:pPr eaLnBrk="1" hangingPunct="1">
              <a:lnSpc>
                <a:spcPct val="90000"/>
              </a:lnSpc>
              <a:buFont typeface="Wingdings" panose="05000000000000000000" pitchFamily="2" charset="2"/>
              <a:buNone/>
            </a:pPr>
            <a:r>
              <a:rPr lang="en-US" altLang="zh-CN" dirty="0"/>
              <a:t>		</a:t>
            </a:r>
            <a:r>
              <a:rPr lang="zh-CN" altLang="en-US" dirty="0"/>
              <a:t>以</a:t>
            </a:r>
            <a:r>
              <a:rPr lang="en-US" altLang="zh-CN" dirty="0"/>
              <a:t>Crack5.0</a:t>
            </a:r>
            <a:r>
              <a:rPr lang="zh-CN" altLang="en-US" dirty="0"/>
              <a:t>为例，</a:t>
            </a:r>
            <a:r>
              <a:rPr lang="en-US" altLang="zh-CN" dirty="0"/>
              <a:t>Crack5.0</a:t>
            </a:r>
            <a:r>
              <a:rPr lang="zh-CN" altLang="en-US" dirty="0"/>
              <a:t>的安装和使用比较简单，可执行下列几步：</a:t>
            </a:r>
          </a:p>
          <a:p>
            <a:pPr lvl="1" eaLnBrk="1" hangingPunct="1">
              <a:lnSpc>
                <a:spcPct val="90000"/>
              </a:lnSpc>
            </a:pPr>
            <a:r>
              <a:rPr lang="zh-CN" altLang="en-US" dirty="0"/>
              <a:t>修改</a:t>
            </a:r>
            <a:r>
              <a:rPr lang="en-US" altLang="zh-CN" dirty="0"/>
              <a:t>Crack, </a:t>
            </a:r>
            <a:r>
              <a:rPr lang="zh-CN" altLang="en-US" dirty="0"/>
              <a:t>修改</a:t>
            </a:r>
            <a:r>
              <a:rPr lang="en-US" altLang="zh-CN" dirty="0"/>
              <a:t>CC</a:t>
            </a:r>
            <a:r>
              <a:rPr lang="zh-CN" altLang="en-US" dirty="0"/>
              <a:t>之类的参数。 </a:t>
            </a:r>
          </a:p>
          <a:p>
            <a:pPr lvl="1" eaLnBrk="1" hangingPunct="1">
              <a:lnSpc>
                <a:spcPct val="90000"/>
              </a:lnSpc>
            </a:pPr>
            <a:r>
              <a:rPr lang="zh-CN" altLang="en-US" dirty="0"/>
              <a:t>执行 </a:t>
            </a:r>
            <a:r>
              <a:rPr lang="en-US" altLang="zh-CN" dirty="0"/>
              <a:t>Crack </a:t>
            </a:r>
            <a:r>
              <a:rPr lang="en-US" altLang="zh-CN" dirty="0">
                <a:latin typeface="Arial" panose="020B0604020202020204" pitchFamily="34" charset="0"/>
              </a:rPr>
              <a:t>–</a:t>
            </a:r>
            <a:r>
              <a:rPr lang="en-US" altLang="zh-CN" dirty="0" err="1"/>
              <a:t>makeonly</a:t>
            </a:r>
            <a:r>
              <a:rPr lang="en-US" altLang="zh-CN" dirty="0"/>
              <a:t> </a:t>
            </a:r>
            <a:r>
              <a:rPr lang="zh-CN" altLang="en-US" dirty="0"/>
              <a:t>生成可执行代码。 </a:t>
            </a:r>
          </a:p>
          <a:p>
            <a:pPr lvl="1" eaLnBrk="1" hangingPunct="1">
              <a:lnSpc>
                <a:spcPct val="90000"/>
              </a:lnSpc>
            </a:pPr>
            <a:r>
              <a:rPr lang="zh-CN" altLang="en-US" dirty="0"/>
              <a:t>执行 </a:t>
            </a:r>
            <a:r>
              <a:rPr lang="en-US" altLang="zh-CN" dirty="0"/>
              <a:t>Crack </a:t>
            </a:r>
            <a:r>
              <a:rPr lang="en-US" altLang="zh-CN" dirty="0">
                <a:latin typeface="Arial" panose="020B0604020202020204" pitchFamily="34" charset="0"/>
              </a:rPr>
              <a:t>–</a:t>
            </a:r>
            <a:r>
              <a:rPr lang="en-US" altLang="zh-CN" dirty="0" err="1"/>
              <a:t>makedict</a:t>
            </a:r>
            <a:r>
              <a:rPr lang="en-US" altLang="zh-CN" dirty="0"/>
              <a:t> </a:t>
            </a:r>
            <a:r>
              <a:rPr lang="zh-CN" altLang="en-US" dirty="0"/>
              <a:t>生成字典。</a:t>
            </a:r>
          </a:p>
          <a:p>
            <a:pPr lvl="1" eaLnBrk="1" hangingPunct="1">
              <a:lnSpc>
                <a:spcPct val="90000"/>
              </a:lnSpc>
            </a:pPr>
            <a:r>
              <a:rPr lang="zh-CN" altLang="en-US" dirty="0"/>
              <a:t>执行 </a:t>
            </a:r>
            <a:r>
              <a:rPr lang="en-US" altLang="zh-CN" dirty="0"/>
              <a:t>scripts/shadmrg.sv &gt; </a:t>
            </a:r>
            <a:r>
              <a:rPr lang="en-US" altLang="zh-CN" dirty="0" err="1"/>
              <a:t>passwd</a:t>
            </a:r>
            <a:r>
              <a:rPr lang="en-US" altLang="zh-CN" dirty="0"/>
              <a:t> </a:t>
            </a:r>
            <a:r>
              <a:rPr lang="zh-CN" altLang="en-US" dirty="0"/>
              <a:t>将</a:t>
            </a:r>
            <a:r>
              <a:rPr lang="en-US" altLang="zh-CN" dirty="0"/>
              <a:t>/etc/</a:t>
            </a:r>
            <a:r>
              <a:rPr lang="en-US" altLang="zh-CN" dirty="0" err="1"/>
              <a:t>passwd</a:t>
            </a:r>
            <a:r>
              <a:rPr lang="en-US" altLang="zh-CN" dirty="0"/>
              <a:t> </a:t>
            </a:r>
            <a:r>
              <a:rPr lang="zh-CN" altLang="en-US" dirty="0"/>
              <a:t>和</a:t>
            </a:r>
            <a:r>
              <a:rPr lang="en-US" altLang="zh-CN" dirty="0"/>
              <a:t>/etc/shadow </a:t>
            </a:r>
            <a:r>
              <a:rPr lang="zh-CN" altLang="en-US" dirty="0"/>
              <a:t>文件合并。</a:t>
            </a:r>
          </a:p>
          <a:p>
            <a:pPr lvl="1" eaLnBrk="1" hangingPunct="1">
              <a:lnSpc>
                <a:spcPct val="90000"/>
              </a:lnSpc>
            </a:pPr>
            <a:r>
              <a:rPr lang="zh-CN" altLang="en-US" dirty="0"/>
              <a:t>执行</a:t>
            </a:r>
            <a:r>
              <a:rPr lang="en-US" altLang="zh-CN" dirty="0"/>
              <a:t>Crack </a:t>
            </a:r>
            <a:r>
              <a:rPr lang="en-US" altLang="zh-CN" dirty="0" err="1"/>
              <a:t>passwd</a:t>
            </a:r>
            <a:r>
              <a:rPr lang="en-US" altLang="zh-CN" dirty="0"/>
              <a:t> </a:t>
            </a:r>
            <a:r>
              <a:rPr lang="zh-CN" altLang="en-US" dirty="0"/>
              <a:t>解破</a:t>
            </a:r>
            <a:r>
              <a:rPr lang="en-US" altLang="zh-CN" dirty="0" err="1"/>
              <a:t>passwd</a:t>
            </a:r>
            <a:r>
              <a:rPr lang="zh-CN" altLang="en-US" dirty="0"/>
              <a:t>中的口令。</a:t>
            </a:r>
          </a:p>
          <a:p>
            <a:pPr lvl="1" eaLnBrk="1" hangingPunct="1">
              <a:lnSpc>
                <a:spcPct val="90000"/>
              </a:lnSpc>
            </a:pPr>
            <a:r>
              <a:rPr lang="zh-CN" altLang="en-US" dirty="0"/>
              <a:t>执行 </a:t>
            </a:r>
            <a:r>
              <a:rPr lang="en-US" altLang="zh-CN" dirty="0"/>
              <a:t>./Reporter </a:t>
            </a:r>
            <a:r>
              <a:rPr lang="zh-CN" altLang="en-US" dirty="0"/>
              <a:t>查看解破结果。</a:t>
            </a:r>
          </a:p>
          <a:p>
            <a:pPr eaLnBrk="1" hangingPunct="1">
              <a:lnSpc>
                <a:spcPct val="90000"/>
              </a:lnSpc>
            </a:pPr>
            <a:endParaRPr lang="en-US" altLang="zh-C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2"/>
          <p:cNvSpPr>
            <a:spLocks noGrp="1" noChangeArrowheads="1"/>
          </p:cNvSpPr>
          <p:nvPr>
            <p:ph type="title"/>
          </p:nvPr>
        </p:nvSpPr>
        <p:spPr/>
        <p:txBody>
          <a:bodyPr/>
          <a:lstStyle/>
          <a:p>
            <a:pPr eaLnBrk="1" hangingPunct="1"/>
            <a:r>
              <a:rPr lang="en-US" altLang="zh-CN"/>
              <a:t>John The Ripper</a:t>
            </a:r>
          </a:p>
        </p:txBody>
      </p:sp>
      <p:sp>
        <p:nvSpPr>
          <p:cNvPr id="69638" name="Rectangle 3"/>
          <p:cNvSpPr>
            <a:spLocks noGrp="1" noChangeArrowheads="1"/>
          </p:cNvSpPr>
          <p:nvPr>
            <p:ph type="body" idx="1"/>
          </p:nvPr>
        </p:nvSpPr>
        <p:spPr/>
        <p:txBody>
          <a:bodyPr/>
          <a:lstStyle/>
          <a:p>
            <a:pPr eaLnBrk="1" hangingPunct="1"/>
            <a:r>
              <a:rPr lang="en-US" altLang="zh-CN" sz="2600" dirty="0"/>
              <a:t>John The Ripper</a:t>
            </a:r>
            <a:r>
              <a:rPr lang="zh-CN" altLang="en-US" sz="2600" dirty="0"/>
              <a:t>这个软件是由著名的黑客组织</a:t>
            </a:r>
            <a:r>
              <a:rPr lang="en-US" altLang="zh-CN" sz="2600" dirty="0"/>
              <a:t>UCF</a:t>
            </a:r>
            <a:r>
              <a:rPr lang="zh-CN" altLang="en-US" sz="2600" dirty="0"/>
              <a:t>编写的，它支持</a:t>
            </a:r>
            <a:r>
              <a:rPr lang="en-US" altLang="zh-CN" sz="2600" dirty="0"/>
              <a:t>UNIX</a:t>
            </a:r>
            <a:r>
              <a:rPr lang="zh-CN" altLang="en-US" sz="2600" dirty="0"/>
              <a:t>、</a:t>
            </a:r>
            <a:r>
              <a:rPr lang="en-US" altLang="zh-CN" sz="2600" dirty="0"/>
              <a:t>DOS</a:t>
            </a:r>
            <a:r>
              <a:rPr lang="zh-CN" altLang="en-US" sz="2600" dirty="0"/>
              <a:t>、</a:t>
            </a:r>
            <a:r>
              <a:rPr lang="en-US" altLang="zh-CN" sz="2600" dirty="0"/>
              <a:t>Windows</a:t>
            </a:r>
            <a:r>
              <a:rPr lang="zh-CN" altLang="en-US" sz="2600" dirty="0"/>
              <a:t>。</a:t>
            </a:r>
          </a:p>
          <a:p>
            <a:pPr eaLnBrk="1" hangingPunct="1"/>
            <a:r>
              <a:rPr lang="zh-CN" altLang="en-US" sz="2600" dirty="0"/>
              <a:t>对于老式的</a:t>
            </a:r>
            <a:r>
              <a:rPr lang="en-US" altLang="zh-CN" sz="2600" dirty="0" err="1"/>
              <a:t>passwd</a:t>
            </a:r>
            <a:r>
              <a:rPr lang="zh-CN" altLang="en-US" sz="2600" dirty="0"/>
              <a:t>文档（没有</a:t>
            </a:r>
            <a:r>
              <a:rPr lang="en-US" altLang="zh-CN" sz="2600" dirty="0"/>
              <a:t>shadow</a:t>
            </a:r>
            <a:r>
              <a:rPr lang="zh-CN" altLang="en-US" sz="2600" dirty="0"/>
              <a:t>），</a:t>
            </a:r>
            <a:r>
              <a:rPr lang="en-US" altLang="zh-CN" sz="2600" dirty="0"/>
              <a:t>John</a:t>
            </a:r>
            <a:r>
              <a:rPr lang="zh-CN" altLang="en-US" sz="2600" dirty="0"/>
              <a:t>可以直接读取并用字典穷举破解。</a:t>
            </a:r>
          </a:p>
          <a:p>
            <a:pPr eaLnBrk="1" hangingPunct="1"/>
            <a:r>
              <a:rPr lang="zh-CN" altLang="en-US" sz="2600" dirty="0"/>
              <a:t>对于现代</a:t>
            </a:r>
            <a:r>
              <a:rPr lang="en-US" altLang="zh-CN" sz="2600" dirty="0"/>
              <a:t>UNIX/Linux</a:t>
            </a:r>
            <a:r>
              <a:rPr lang="zh-CN" altLang="en-US" sz="2600" dirty="0"/>
              <a:t>的</a:t>
            </a:r>
            <a:r>
              <a:rPr lang="en-US" altLang="zh-CN" sz="2600" dirty="0" err="1"/>
              <a:t>passwd+shadow</a:t>
            </a:r>
            <a:r>
              <a:rPr lang="zh-CN" altLang="en-US" sz="2600" dirty="0"/>
              <a:t>的方式，</a:t>
            </a:r>
            <a:r>
              <a:rPr lang="en-US" altLang="zh-CN" sz="2600" dirty="0"/>
              <a:t>John</a:t>
            </a:r>
            <a:r>
              <a:rPr lang="zh-CN" altLang="en-US" sz="2600" dirty="0"/>
              <a:t>提供了</a:t>
            </a:r>
            <a:r>
              <a:rPr lang="en-US" altLang="zh-CN" sz="2600" dirty="0" err="1"/>
              <a:t>unshadow</a:t>
            </a:r>
            <a:r>
              <a:rPr lang="zh-CN" altLang="en-US" sz="2600" dirty="0"/>
              <a:t>程序可以直接把两者合成出老式的</a:t>
            </a:r>
            <a:r>
              <a:rPr lang="en-US" altLang="zh-CN" sz="2600" dirty="0" err="1"/>
              <a:t>passwd</a:t>
            </a:r>
            <a:r>
              <a:rPr lang="zh-CN" altLang="en-US" sz="2600" dirty="0"/>
              <a:t>文件。</a:t>
            </a:r>
          </a:p>
          <a:p>
            <a:pPr eaLnBrk="1" hangingPunct="1"/>
            <a:r>
              <a:rPr lang="zh-CN" altLang="en-US" sz="2600" dirty="0"/>
              <a:t>实验平台提供了</a:t>
            </a:r>
            <a:r>
              <a:rPr lang="en-US" altLang="zh-CN" sz="2600" dirty="0"/>
              <a:t>LINUX</a:t>
            </a:r>
            <a:r>
              <a:rPr lang="zh-CN" altLang="en-US" sz="2600" dirty="0"/>
              <a:t>环境下口令破解 </a:t>
            </a:r>
          </a:p>
          <a:p>
            <a:pPr eaLnBrk="1" hangingPunct="1"/>
            <a:endParaRPr lang="en-US" altLang="zh-CN" sz="26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2"/>
          <p:cNvSpPr>
            <a:spLocks noGrp="1" noChangeArrowheads="1"/>
          </p:cNvSpPr>
          <p:nvPr>
            <p:ph type="title"/>
          </p:nvPr>
        </p:nvSpPr>
        <p:spPr/>
        <p:txBody>
          <a:bodyPr/>
          <a:lstStyle/>
          <a:p>
            <a:pPr eaLnBrk="1" hangingPunct="1"/>
            <a:r>
              <a:rPr lang="en-US" altLang="zh-CN"/>
              <a:t>John The Ripper(2)</a:t>
            </a:r>
          </a:p>
        </p:txBody>
      </p:sp>
      <p:sp>
        <p:nvSpPr>
          <p:cNvPr id="70662" name="Rectangle 3"/>
          <p:cNvSpPr>
            <a:spLocks noGrp="1" noChangeArrowheads="1"/>
          </p:cNvSpPr>
          <p:nvPr>
            <p:ph type="body" idx="1"/>
          </p:nvPr>
        </p:nvSpPr>
        <p:spPr>
          <a:xfrm>
            <a:off x="611188" y="1352550"/>
            <a:ext cx="7416800" cy="4525963"/>
          </a:xfrm>
        </p:spPr>
        <p:txBody>
          <a:bodyPr/>
          <a:lstStyle/>
          <a:p>
            <a:pPr eaLnBrk="1" hangingPunct="1"/>
            <a:r>
              <a:rPr lang="en-US" altLang="zh-CN" dirty="0"/>
              <a:t>John The Ripper</a:t>
            </a:r>
            <a:r>
              <a:rPr lang="zh-CN" altLang="en-US" dirty="0"/>
              <a:t>有四种破解模式</a:t>
            </a:r>
            <a:r>
              <a:rPr lang="en-US" altLang="zh-CN" dirty="0"/>
              <a:t>:</a:t>
            </a:r>
          </a:p>
          <a:p>
            <a:pPr lvl="1" eaLnBrk="1" hangingPunct="1"/>
            <a:r>
              <a:rPr lang="en-US" altLang="zh-CN" dirty="0">
                <a:latin typeface="Arial" panose="020B0604020202020204" pitchFamily="34" charset="0"/>
              </a:rPr>
              <a:t>“</a:t>
            </a:r>
            <a:r>
              <a:rPr lang="zh-CN" altLang="en-US" dirty="0"/>
              <a:t>字典文件</a:t>
            </a:r>
            <a:r>
              <a:rPr lang="zh-CN" altLang="en-US" dirty="0">
                <a:latin typeface="Arial" panose="020B0604020202020204" pitchFamily="34" charset="0"/>
              </a:rPr>
              <a:t>”</a:t>
            </a:r>
            <a:r>
              <a:rPr lang="zh-CN" altLang="en-US" dirty="0"/>
              <a:t>破解模式</a:t>
            </a:r>
          </a:p>
          <a:p>
            <a:pPr lvl="1" eaLnBrk="1" hangingPunct="1">
              <a:buFont typeface="Wingdings" panose="05000000000000000000" pitchFamily="2" charset="2"/>
              <a:buNone/>
            </a:pPr>
            <a:r>
              <a:rPr lang="zh-CN" altLang="en-US" dirty="0"/>
              <a:t>	（</a:t>
            </a:r>
            <a:r>
              <a:rPr lang="en-US" altLang="zh-CN" dirty="0" err="1"/>
              <a:t>Worldlist</a:t>
            </a:r>
            <a:r>
              <a:rPr lang="en-US" altLang="zh-CN" dirty="0"/>
              <a:t> Mode</a:t>
            </a:r>
            <a:r>
              <a:rPr lang="zh-CN" altLang="en-US" dirty="0"/>
              <a:t>） </a:t>
            </a:r>
          </a:p>
          <a:p>
            <a:pPr lvl="1" eaLnBrk="1" hangingPunct="1"/>
            <a:r>
              <a:rPr lang="zh-CN" altLang="en-US" dirty="0">
                <a:latin typeface="Arial" panose="020B0604020202020204" pitchFamily="34" charset="0"/>
              </a:rPr>
              <a:t>“</a:t>
            </a:r>
            <a:r>
              <a:rPr lang="zh-CN" altLang="en-US" dirty="0"/>
              <a:t>简单</a:t>
            </a:r>
            <a:r>
              <a:rPr lang="zh-CN" altLang="en-US" dirty="0">
                <a:latin typeface="Arial" panose="020B0604020202020204" pitchFamily="34" charset="0"/>
              </a:rPr>
              <a:t>”</a:t>
            </a:r>
            <a:r>
              <a:rPr lang="zh-CN" altLang="en-US" dirty="0"/>
              <a:t>破解模式</a:t>
            </a:r>
          </a:p>
          <a:p>
            <a:pPr lvl="1" eaLnBrk="1" hangingPunct="1">
              <a:buFont typeface="Wingdings" panose="05000000000000000000" pitchFamily="2" charset="2"/>
              <a:buNone/>
            </a:pPr>
            <a:r>
              <a:rPr lang="zh-CN" altLang="en-US" dirty="0"/>
              <a:t>	（</a:t>
            </a:r>
            <a:r>
              <a:rPr lang="en-US" altLang="zh-CN" dirty="0"/>
              <a:t>Single Crack</a:t>
            </a:r>
            <a:r>
              <a:rPr lang="zh-CN" altLang="en-US" dirty="0"/>
              <a:t>） </a:t>
            </a:r>
          </a:p>
          <a:p>
            <a:pPr lvl="1" eaLnBrk="1" hangingPunct="1"/>
            <a:r>
              <a:rPr lang="zh-CN" altLang="en-US" dirty="0">
                <a:latin typeface="Arial" panose="020B0604020202020204" pitchFamily="34" charset="0"/>
              </a:rPr>
              <a:t>“</a:t>
            </a:r>
            <a:r>
              <a:rPr lang="zh-CN" altLang="en-US" dirty="0"/>
              <a:t>增强</a:t>
            </a:r>
            <a:r>
              <a:rPr lang="zh-CN" altLang="en-US" dirty="0">
                <a:latin typeface="Arial" panose="020B0604020202020204" pitchFamily="34" charset="0"/>
              </a:rPr>
              <a:t>”</a:t>
            </a:r>
            <a:r>
              <a:rPr lang="zh-CN" altLang="en-US" dirty="0"/>
              <a:t>破解模式</a:t>
            </a:r>
          </a:p>
          <a:p>
            <a:pPr lvl="1" eaLnBrk="1" hangingPunct="1">
              <a:buFont typeface="Wingdings" panose="05000000000000000000" pitchFamily="2" charset="2"/>
              <a:buNone/>
            </a:pPr>
            <a:r>
              <a:rPr lang="zh-CN" altLang="en-US" dirty="0"/>
              <a:t>	（</a:t>
            </a:r>
            <a:r>
              <a:rPr lang="en-US" altLang="zh-CN" dirty="0"/>
              <a:t>Incremental Mode</a:t>
            </a:r>
            <a:r>
              <a:rPr lang="zh-CN" altLang="en-US" dirty="0"/>
              <a:t>） </a:t>
            </a:r>
          </a:p>
          <a:p>
            <a:pPr lvl="1" eaLnBrk="1" hangingPunct="1"/>
            <a:r>
              <a:rPr lang="zh-CN" altLang="en-US" dirty="0">
                <a:latin typeface="Arial" panose="020B0604020202020204" pitchFamily="34" charset="0"/>
              </a:rPr>
              <a:t>“</a:t>
            </a:r>
            <a:r>
              <a:rPr lang="zh-CN" altLang="en-US" dirty="0"/>
              <a:t>外挂模块</a:t>
            </a:r>
            <a:r>
              <a:rPr lang="zh-CN" altLang="en-US" dirty="0">
                <a:latin typeface="Arial" panose="020B0604020202020204" pitchFamily="34" charset="0"/>
              </a:rPr>
              <a:t>”</a:t>
            </a:r>
            <a:r>
              <a:rPr lang="zh-CN" altLang="en-US" dirty="0"/>
              <a:t>破解模式</a:t>
            </a:r>
          </a:p>
          <a:p>
            <a:pPr lvl="1" eaLnBrk="1" hangingPunct="1">
              <a:buFont typeface="Wingdings" panose="05000000000000000000" pitchFamily="2" charset="2"/>
              <a:buNone/>
            </a:pPr>
            <a:r>
              <a:rPr lang="zh-CN" altLang="en-US" dirty="0"/>
              <a:t>	（</a:t>
            </a:r>
            <a:r>
              <a:rPr lang="en-US" altLang="zh-CN" dirty="0"/>
              <a:t>External Mode</a:t>
            </a:r>
            <a:r>
              <a:rPr lang="zh-CN" altLang="en-US" dirty="0"/>
              <a:t>）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p:txBody>
          <a:bodyPr/>
          <a:lstStyle/>
          <a:p>
            <a:pPr eaLnBrk="1" hangingPunct="1"/>
            <a:r>
              <a:rPr lang="en-US" altLang="zh-CN">
                <a:latin typeface="Arial" panose="020B0604020202020204" pitchFamily="34" charset="0"/>
              </a:rPr>
              <a:t>“</a:t>
            </a:r>
            <a:r>
              <a:rPr lang="zh-CN" altLang="en-US"/>
              <a:t>字典文件</a:t>
            </a:r>
            <a:r>
              <a:rPr lang="zh-CN" altLang="en-US">
                <a:latin typeface="Arial" panose="020B0604020202020204" pitchFamily="34" charset="0"/>
              </a:rPr>
              <a:t>”</a:t>
            </a:r>
            <a:r>
              <a:rPr lang="zh-CN" altLang="en-US"/>
              <a:t>破解模式</a:t>
            </a:r>
          </a:p>
        </p:txBody>
      </p:sp>
      <p:sp>
        <p:nvSpPr>
          <p:cNvPr id="71686" name="Rectangle 3"/>
          <p:cNvSpPr>
            <a:spLocks noGrp="1" noChangeArrowheads="1"/>
          </p:cNvSpPr>
          <p:nvPr>
            <p:ph type="body" idx="1"/>
          </p:nvPr>
        </p:nvSpPr>
        <p:spPr/>
        <p:txBody>
          <a:bodyPr/>
          <a:lstStyle/>
          <a:p>
            <a:pPr eaLnBrk="1" hangingPunct="1"/>
            <a:r>
              <a:rPr lang="zh-CN" altLang="en-US" sz="2600" dirty="0"/>
              <a:t>这是</a:t>
            </a:r>
            <a:r>
              <a:rPr lang="en-US" altLang="zh-CN" sz="2600" dirty="0"/>
              <a:t>John</a:t>
            </a:r>
            <a:r>
              <a:rPr lang="zh-CN" altLang="en-US" sz="2600" dirty="0"/>
              <a:t>所支持的破解模式中的最简单的一种，你要做的唯一的工作就是告诉</a:t>
            </a:r>
            <a:r>
              <a:rPr lang="en-US" altLang="zh-CN" sz="2600" dirty="0"/>
              <a:t>John</a:t>
            </a:r>
            <a:r>
              <a:rPr lang="zh-CN" altLang="en-US" sz="2600" dirty="0"/>
              <a:t>字典文件在哪，好让它取出破解。</a:t>
            </a:r>
          </a:p>
          <a:p>
            <a:pPr eaLnBrk="1" hangingPunct="1"/>
            <a:r>
              <a:rPr lang="zh-CN" altLang="en-US" sz="2600" dirty="0"/>
              <a:t>在</a:t>
            </a:r>
            <a:r>
              <a:rPr lang="zh-CN" altLang="en-US" sz="2600" dirty="0">
                <a:latin typeface="Arial" panose="020B0604020202020204" pitchFamily="34" charset="0"/>
              </a:rPr>
              <a:t>“</a:t>
            </a:r>
            <a:r>
              <a:rPr lang="zh-CN" altLang="en-US" sz="2600" dirty="0"/>
              <a:t>字典文件</a:t>
            </a:r>
            <a:r>
              <a:rPr lang="zh-CN" altLang="en-US" sz="2600" dirty="0">
                <a:latin typeface="Arial" panose="020B0604020202020204" pitchFamily="34" charset="0"/>
              </a:rPr>
              <a:t>”</a:t>
            </a:r>
            <a:r>
              <a:rPr lang="zh-CN" altLang="en-US" sz="2600" dirty="0"/>
              <a:t>破解模式里可以使用</a:t>
            </a:r>
            <a:r>
              <a:rPr lang="zh-CN" altLang="en-US" sz="2600" dirty="0">
                <a:latin typeface="Arial" panose="020B0604020202020204" pitchFamily="34" charset="0"/>
              </a:rPr>
              <a:t>“</a:t>
            </a:r>
            <a:r>
              <a:rPr lang="zh-CN" altLang="en-US" sz="2600" dirty="0"/>
              <a:t>字词变化</a:t>
            </a:r>
            <a:r>
              <a:rPr lang="zh-CN" altLang="en-US" sz="2600" dirty="0">
                <a:latin typeface="Arial" panose="020B0604020202020204" pitchFamily="34" charset="0"/>
              </a:rPr>
              <a:t>”</a:t>
            </a:r>
            <a:r>
              <a:rPr lang="zh-CN" altLang="en-US" sz="2600" dirty="0"/>
              <a:t>功能，让这些规则自动的套用在每个读入的单词中，以增加破解的几率。</a:t>
            </a:r>
          </a:p>
          <a:p>
            <a:pPr eaLnBrk="1" hangingPunct="1"/>
            <a:r>
              <a:rPr lang="zh-CN" altLang="en-US" sz="2600" dirty="0"/>
              <a:t>如字典中有单词</a:t>
            </a:r>
            <a:r>
              <a:rPr lang="en-US" altLang="zh-CN" sz="2600" dirty="0"/>
              <a:t>cool</a:t>
            </a:r>
            <a:r>
              <a:rPr lang="zh-CN" altLang="en-US" sz="2600" dirty="0"/>
              <a:t>，则</a:t>
            </a:r>
            <a:r>
              <a:rPr lang="en-US" altLang="zh-CN" sz="2600" dirty="0"/>
              <a:t>John</a:t>
            </a:r>
            <a:r>
              <a:rPr lang="zh-CN" altLang="en-US" sz="2600" dirty="0"/>
              <a:t>还会尝试使用</a:t>
            </a:r>
            <a:r>
              <a:rPr lang="en-US" altLang="zh-CN" sz="2600" dirty="0"/>
              <a:t>cooler</a:t>
            </a:r>
            <a:r>
              <a:rPr lang="zh-CN" altLang="en-US" sz="2600" dirty="0"/>
              <a:t>，</a:t>
            </a:r>
            <a:r>
              <a:rPr lang="en-US" altLang="zh-CN" sz="2600" dirty="0" err="1"/>
              <a:t>coOl,Cool</a:t>
            </a:r>
            <a:r>
              <a:rPr lang="zh-CN" altLang="en-US" sz="2600" dirty="0"/>
              <a:t>等单词进行解密。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54162"/>
            <a:ext cx="7772400" cy="4656137"/>
          </a:xfrm>
        </p:spPr>
        <p:txBody>
          <a:bodyPr/>
          <a:lstStyle/>
          <a:p>
            <a:r>
              <a:rPr lang="zh-CN" altLang="en-US" dirty="0"/>
              <a:t>口令监听</a:t>
            </a:r>
            <a:endParaRPr lang="en-US" altLang="zh-CN" dirty="0"/>
          </a:p>
          <a:p>
            <a:r>
              <a:rPr lang="zh-CN" altLang="en-US" dirty="0"/>
              <a:t>截取／重放</a:t>
            </a:r>
            <a:endParaRPr lang="en-US" altLang="zh-CN" dirty="0"/>
          </a:p>
          <a:p>
            <a:r>
              <a:rPr lang="zh-CN" altLang="en-US" dirty="0"/>
              <a:t>简单口令猜测</a:t>
            </a:r>
            <a:endParaRPr lang="en-US" altLang="zh-CN" dirty="0"/>
          </a:p>
          <a:p>
            <a:r>
              <a:rPr lang="zh-CN" altLang="en-US" dirty="0"/>
              <a:t>字典攻击</a:t>
            </a:r>
            <a:endParaRPr lang="en-US" altLang="zh-CN" dirty="0"/>
          </a:p>
          <a:p>
            <a:r>
              <a:rPr lang="zh-CN" altLang="en-US" dirty="0"/>
              <a:t>穷举攻击</a:t>
            </a:r>
            <a:endParaRPr lang="en-US" altLang="zh-CN" dirty="0"/>
          </a:p>
          <a:p>
            <a:r>
              <a:rPr lang="zh-CN" altLang="en-US" dirty="0"/>
              <a:t>伪造服务器攻击</a:t>
            </a:r>
            <a:endParaRPr lang="en-US" altLang="zh-CN" dirty="0"/>
          </a:p>
          <a:p>
            <a:r>
              <a:rPr lang="zh-CN" altLang="en-US" dirty="0"/>
              <a:t>口令泄露</a:t>
            </a:r>
            <a:endParaRPr lang="en-US" altLang="zh-CN" dirty="0"/>
          </a:p>
          <a:p>
            <a:r>
              <a:rPr lang="zh-CN" altLang="en-US" dirty="0"/>
              <a:t>直接破解口令文件</a:t>
            </a:r>
          </a:p>
        </p:txBody>
      </p:sp>
      <p:sp>
        <p:nvSpPr>
          <p:cNvPr id="3" name="标题 2"/>
          <p:cNvSpPr>
            <a:spLocks noGrp="1"/>
          </p:cNvSpPr>
          <p:nvPr>
            <p:ph type="title"/>
          </p:nvPr>
        </p:nvSpPr>
        <p:spPr/>
        <p:txBody>
          <a:bodyPr/>
          <a:lstStyle/>
          <a:p>
            <a:r>
              <a:rPr lang="zh-CN" altLang="en-US" dirty="0"/>
              <a:t>静态口令面临的安全威胁</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2"/>
          <p:cNvSpPr>
            <a:spLocks noGrp="1" noChangeArrowheads="1"/>
          </p:cNvSpPr>
          <p:nvPr>
            <p:ph type="title"/>
          </p:nvPr>
        </p:nvSpPr>
        <p:spPr/>
        <p:txBody>
          <a:bodyPr/>
          <a:lstStyle/>
          <a:p>
            <a:pPr eaLnBrk="1" hangingPunct="1"/>
            <a:r>
              <a:rPr lang="en-US" altLang="zh-CN">
                <a:latin typeface="Arial" panose="020B0604020202020204" pitchFamily="34" charset="0"/>
              </a:rPr>
              <a:t>“</a:t>
            </a:r>
            <a:r>
              <a:rPr lang="zh-CN" altLang="en-US"/>
              <a:t>简单</a:t>
            </a:r>
            <a:r>
              <a:rPr lang="zh-CN" altLang="en-US">
                <a:latin typeface="Arial" panose="020B0604020202020204" pitchFamily="34" charset="0"/>
              </a:rPr>
              <a:t>”</a:t>
            </a:r>
            <a:r>
              <a:rPr lang="zh-CN" altLang="en-US"/>
              <a:t>破解模式</a:t>
            </a:r>
          </a:p>
        </p:txBody>
      </p:sp>
      <p:sp>
        <p:nvSpPr>
          <p:cNvPr id="72710" name="Rectangle 3"/>
          <p:cNvSpPr>
            <a:spLocks noGrp="1" noChangeArrowheads="1"/>
          </p:cNvSpPr>
          <p:nvPr>
            <p:ph type="body" idx="1"/>
          </p:nvPr>
        </p:nvSpPr>
        <p:spPr/>
        <p:txBody>
          <a:bodyPr/>
          <a:lstStyle/>
          <a:p>
            <a:pPr eaLnBrk="1" hangingPunct="1">
              <a:lnSpc>
                <a:spcPct val="80000"/>
              </a:lnSpc>
            </a:pPr>
            <a:r>
              <a:rPr lang="en-US" altLang="zh-CN" sz="2600" dirty="0">
                <a:latin typeface="Arial" panose="020B0604020202020204" pitchFamily="34" charset="0"/>
              </a:rPr>
              <a:t>“</a:t>
            </a:r>
            <a:r>
              <a:rPr lang="zh-CN" altLang="en-US" sz="2600" dirty="0"/>
              <a:t>简单</a:t>
            </a:r>
            <a:r>
              <a:rPr lang="zh-CN" altLang="en-US" sz="2600" dirty="0">
                <a:latin typeface="Arial" panose="020B0604020202020204" pitchFamily="34" charset="0"/>
              </a:rPr>
              <a:t>”</a:t>
            </a:r>
            <a:r>
              <a:rPr lang="zh-CN" altLang="en-US" sz="2600" dirty="0"/>
              <a:t>破解模式是专门针对</a:t>
            </a:r>
            <a:r>
              <a:rPr lang="zh-CN" altLang="en-US" sz="2600" dirty="0">
                <a:latin typeface="Arial" panose="020B0604020202020204" pitchFamily="34" charset="0"/>
              </a:rPr>
              <a:t>“</a:t>
            </a:r>
            <a:r>
              <a:rPr lang="zh-CN" altLang="en-US" sz="2600" dirty="0"/>
              <a:t>使用账号做密码</a:t>
            </a:r>
            <a:r>
              <a:rPr lang="zh-CN" altLang="en-US" sz="2600" dirty="0">
                <a:latin typeface="Arial" panose="020B0604020202020204" pitchFamily="34" charset="0"/>
              </a:rPr>
              <a:t>”</a:t>
            </a:r>
            <a:r>
              <a:rPr lang="zh-CN" altLang="en-US" sz="2600" dirty="0"/>
              <a:t>的懒人所设计的。</a:t>
            </a:r>
          </a:p>
          <a:p>
            <a:pPr eaLnBrk="1" hangingPunct="1">
              <a:lnSpc>
                <a:spcPct val="80000"/>
              </a:lnSpc>
            </a:pPr>
            <a:r>
              <a:rPr lang="zh-CN" altLang="en-US" sz="2600" dirty="0"/>
              <a:t>所谓</a:t>
            </a:r>
            <a:r>
              <a:rPr lang="zh-CN" altLang="en-US" sz="2600" dirty="0">
                <a:latin typeface="Arial" panose="020B0604020202020204" pitchFamily="34" charset="0"/>
              </a:rPr>
              <a:t>“</a:t>
            </a:r>
            <a:r>
              <a:rPr lang="zh-CN" altLang="en-US" sz="2600" dirty="0"/>
              <a:t>使用账号当做密码</a:t>
            </a:r>
            <a:r>
              <a:rPr lang="zh-CN" altLang="en-US" sz="2600" dirty="0">
                <a:latin typeface="Arial" panose="020B0604020202020204" pitchFamily="34" charset="0"/>
              </a:rPr>
              <a:t>”</a:t>
            </a:r>
            <a:r>
              <a:rPr lang="zh-CN" altLang="en-US" sz="2600" dirty="0"/>
              <a:t>的意思是，如果一个使用者的账号是</a:t>
            </a:r>
            <a:r>
              <a:rPr lang="zh-CN" altLang="en-US" sz="2600" dirty="0">
                <a:latin typeface="Arial" panose="020B0604020202020204" pitchFamily="34" charset="0"/>
              </a:rPr>
              <a:t>“</a:t>
            </a:r>
            <a:r>
              <a:rPr lang="en-US" altLang="zh-CN" sz="2600" dirty="0"/>
              <a:t>John The Ripper</a:t>
            </a:r>
            <a:r>
              <a:rPr lang="en-US" altLang="zh-CN" sz="2600" dirty="0">
                <a:latin typeface="Arial" panose="020B0604020202020204" pitchFamily="34" charset="0"/>
              </a:rPr>
              <a:t>”</a:t>
            </a:r>
            <a:r>
              <a:rPr lang="zh-CN" altLang="en-US" sz="2600" dirty="0"/>
              <a:t>，那么他的密码也会取为</a:t>
            </a:r>
            <a:r>
              <a:rPr lang="zh-CN" altLang="en-US" sz="2600" dirty="0">
                <a:latin typeface="Arial" panose="020B0604020202020204" pitchFamily="34" charset="0"/>
              </a:rPr>
              <a:t>“</a:t>
            </a:r>
            <a:r>
              <a:rPr lang="en-US" altLang="zh-CN" sz="2600" dirty="0"/>
              <a:t>John The Ripper</a:t>
            </a:r>
            <a:r>
              <a:rPr lang="en-US" altLang="zh-CN" sz="2600" dirty="0">
                <a:latin typeface="Arial" panose="020B0604020202020204" pitchFamily="34" charset="0"/>
              </a:rPr>
              <a:t>”</a:t>
            </a:r>
            <a:r>
              <a:rPr lang="zh-CN" altLang="en-US" sz="2600" dirty="0"/>
              <a:t>。</a:t>
            </a:r>
          </a:p>
          <a:p>
            <a:pPr eaLnBrk="1" hangingPunct="1">
              <a:lnSpc>
                <a:spcPct val="80000"/>
              </a:lnSpc>
            </a:pPr>
            <a:r>
              <a:rPr lang="zh-CN" altLang="en-US" sz="2600" dirty="0"/>
              <a:t>在</a:t>
            </a:r>
            <a:r>
              <a:rPr lang="zh-CN" altLang="en-US" sz="2600" dirty="0">
                <a:latin typeface="Arial" panose="020B0604020202020204" pitchFamily="34" charset="0"/>
              </a:rPr>
              <a:t>“</a:t>
            </a:r>
            <a:r>
              <a:rPr lang="zh-CN" altLang="en-US" sz="2600" dirty="0"/>
              <a:t>简单</a:t>
            </a:r>
            <a:r>
              <a:rPr lang="zh-CN" altLang="en-US" sz="2600" dirty="0">
                <a:latin typeface="Arial" panose="020B0604020202020204" pitchFamily="34" charset="0"/>
              </a:rPr>
              <a:t>”</a:t>
            </a:r>
            <a:r>
              <a:rPr lang="zh-CN" altLang="en-US" sz="2600" dirty="0"/>
              <a:t>破解模式里</a:t>
            </a:r>
            <a:r>
              <a:rPr lang="en-US" altLang="zh-CN" sz="2600" dirty="0"/>
              <a:t>John</a:t>
            </a:r>
            <a:r>
              <a:rPr lang="zh-CN" altLang="en-US" sz="2600" dirty="0"/>
              <a:t>会拿密码文件内的</a:t>
            </a:r>
            <a:r>
              <a:rPr lang="zh-CN" altLang="en-US" sz="2600" dirty="0">
                <a:latin typeface="Arial" panose="020B0604020202020204" pitchFamily="34" charset="0"/>
              </a:rPr>
              <a:t>“</a:t>
            </a:r>
            <a:r>
              <a:rPr lang="zh-CN" altLang="en-US" sz="2600" dirty="0"/>
              <a:t>账号</a:t>
            </a:r>
            <a:r>
              <a:rPr lang="zh-CN" altLang="en-US" sz="2600" dirty="0">
                <a:latin typeface="Arial" panose="020B0604020202020204" pitchFamily="34" charset="0"/>
              </a:rPr>
              <a:t>”</a:t>
            </a:r>
            <a:r>
              <a:rPr lang="zh-CN" altLang="en-US" sz="2600" dirty="0"/>
              <a:t>字段等相关信息来破解密码，并且使用多种</a:t>
            </a:r>
            <a:r>
              <a:rPr lang="zh-CN" altLang="en-US" sz="2600" dirty="0">
                <a:latin typeface="Arial" panose="020B0604020202020204" pitchFamily="34" charset="0"/>
              </a:rPr>
              <a:t>“</a:t>
            </a:r>
            <a:r>
              <a:rPr lang="zh-CN" altLang="en-US" sz="2600" dirty="0"/>
              <a:t>字词变化</a:t>
            </a:r>
            <a:r>
              <a:rPr lang="zh-CN" altLang="en-US" sz="2600" dirty="0">
                <a:latin typeface="Arial" panose="020B0604020202020204" pitchFamily="34" charset="0"/>
              </a:rPr>
              <a:t>”</a:t>
            </a:r>
            <a:r>
              <a:rPr lang="zh-CN" altLang="en-US" sz="2600" dirty="0"/>
              <a:t>的规则套用到</a:t>
            </a:r>
            <a:r>
              <a:rPr lang="zh-CN" altLang="en-US" sz="2600" dirty="0">
                <a:latin typeface="Arial" panose="020B0604020202020204" pitchFamily="34" charset="0"/>
              </a:rPr>
              <a:t>“</a:t>
            </a:r>
            <a:r>
              <a:rPr lang="zh-CN" altLang="en-US" sz="2600" dirty="0"/>
              <a:t>账号</a:t>
            </a:r>
            <a:r>
              <a:rPr lang="zh-CN" altLang="en-US" sz="2600" dirty="0">
                <a:latin typeface="Arial" panose="020B0604020202020204" pitchFamily="34" charset="0"/>
              </a:rPr>
              <a:t>”</a:t>
            </a:r>
            <a:r>
              <a:rPr lang="zh-CN" altLang="en-US" sz="2600" dirty="0"/>
              <a:t>内，以增加破解的几率。</a:t>
            </a:r>
          </a:p>
          <a:p>
            <a:pPr eaLnBrk="1" hangingPunct="1">
              <a:lnSpc>
                <a:spcPct val="80000"/>
              </a:lnSpc>
            </a:pPr>
            <a:r>
              <a:rPr lang="zh-CN" altLang="en-US" sz="2600" dirty="0"/>
              <a:t>如账号</a:t>
            </a:r>
            <a:r>
              <a:rPr lang="zh-CN" altLang="en-US" sz="2600" dirty="0">
                <a:latin typeface="Arial" panose="020B0604020202020204" pitchFamily="34" charset="0"/>
              </a:rPr>
              <a:t>“</a:t>
            </a:r>
            <a:r>
              <a:rPr lang="en-US" altLang="zh-CN" sz="2600" dirty="0"/>
              <a:t>John</a:t>
            </a:r>
            <a:r>
              <a:rPr lang="en-US" altLang="zh-CN" sz="2600" dirty="0">
                <a:latin typeface="Arial" panose="020B0604020202020204" pitchFamily="34" charset="0"/>
              </a:rPr>
              <a:t>”</a:t>
            </a:r>
            <a:r>
              <a:rPr lang="en-US" altLang="zh-CN" sz="2600" dirty="0"/>
              <a:t>,</a:t>
            </a:r>
            <a:r>
              <a:rPr lang="zh-CN" altLang="en-US" sz="2600" dirty="0"/>
              <a:t>他会尝试使用</a:t>
            </a:r>
            <a:r>
              <a:rPr lang="en-US" altLang="zh-CN" sz="2600" dirty="0"/>
              <a:t>John</a:t>
            </a:r>
            <a:r>
              <a:rPr lang="zh-CN" altLang="en-US" sz="2600" dirty="0"/>
              <a:t>、</a:t>
            </a:r>
            <a:r>
              <a:rPr lang="en-US" altLang="zh-CN" sz="2600" dirty="0"/>
              <a:t>John0</a:t>
            </a:r>
            <a:r>
              <a:rPr lang="zh-CN" altLang="en-US" sz="2600" dirty="0"/>
              <a:t>、</a:t>
            </a:r>
            <a:r>
              <a:rPr lang="en-US" altLang="zh-CN" sz="2600" dirty="0" err="1"/>
              <a:t>njoh</a:t>
            </a:r>
            <a:r>
              <a:rPr lang="zh-CN" altLang="en-US" sz="2600" dirty="0"/>
              <a:t>、</a:t>
            </a:r>
            <a:r>
              <a:rPr lang="en-US" altLang="zh-CN" sz="2600" dirty="0"/>
              <a:t>j0hn</a:t>
            </a:r>
            <a:r>
              <a:rPr lang="zh-CN" altLang="en-US" sz="2600" dirty="0"/>
              <a:t>等规则变化来尝试密码的可能性。</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p:cNvSpPr>
            <a:spLocks noGrp="1" noChangeArrowheads="1"/>
          </p:cNvSpPr>
          <p:nvPr>
            <p:ph type="title"/>
          </p:nvPr>
        </p:nvSpPr>
        <p:spPr/>
        <p:txBody>
          <a:bodyPr/>
          <a:lstStyle/>
          <a:p>
            <a:pPr eaLnBrk="1" hangingPunct="1"/>
            <a:r>
              <a:rPr lang="en-US" altLang="zh-CN">
                <a:latin typeface="Arial" panose="020B0604020202020204" pitchFamily="34" charset="0"/>
              </a:rPr>
              <a:t>“</a:t>
            </a:r>
            <a:r>
              <a:rPr lang="zh-CN" altLang="en-US"/>
              <a:t>增强</a:t>
            </a:r>
            <a:r>
              <a:rPr lang="zh-CN" altLang="en-US">
                <a:latin typeface="Arial" panose="020B0604020202020204" pitchFamily="34" charset="0"/>
              </a:rPr>
              <a:t>”</a:t>
            </a:r>
            <a:r>
              <a:rPr lang="zh-CN" altLang="en-US"/>
              <a:t>破解模式</a:t>
            </a:r>
          </a:p>
        </p:txBody>
      </p:sp>
      <p:sp>
        <p:nvSpPr>
          <p:cNvPr id="73734" name="Rectangle 3"/>
          <p:cNvSpPr>
            <a:spLocks noGrp="1" noChangeArrowheads="1"/>
          </p:cNvSpPr>
          <p:nvPr>
            <p:ph type="body" idx="1"/>
          </p:nvPr>
        </p:nvSpPr>
        <p:spPr/>
        <p:txBody>
          <a:bodyPr/>
          <a:lstStyle/>
          <a:p>
            <a:pPr eaLnBrk="1" hangingPunct="1"/>
            <a:r>
              <a:rPr lang="zh-CN" altLang="en-US" sz="2600" dirty="0"/>
              <a:t>这是</a:t>
            </a:r>
            <a:r>
              <a:rPr lang="en-US" altLang="zh-CN" sz="2600" dirty="0"/>
              <a:t>John</a:t>
            </a:r>
            <a:r>
              <a:rPr lang="zh-CN" altLang="en-US" sz="2600" dirty="0"/>
              <a:t>里面功能最强大的破解模式，他会自动尝试所有的可能字符组合，然后当做密码来破解。</a:t>
            </a:r>
          </a:p>
          <a:p>
            <a:pPr eaLnBrk="1" hangingPunct="1"/>
            <a:r>
              <a:rPr lang="zh-CN" altLang="en-US" sz="2600" dirty="0"/>
              <a:t>这个破解模式所需要的时间非常的冗长，因为要尝试全部组合字符是非常耗费时间的，所以</a:t>
            </a:r>
            <a:r>
              <a:rPr lang="en-US" altLang="zh-CN" sz="2600" dirty="0"/>
              <a:t>John</a:t>
            </a:r>
            <a:r>
              <a:rPr lang="zh-CN" altLang="en-US" sz="2600" dirty="0"/>
              <a:t>才会定义一些</a:t>
            </a:r>
            <a:r>
              <a:rPr lang="zh-CN" altLang="en-US" sz="2600" dirty="0">
                <a:latin typeface="Arial" panose="020B0604020202020204" pitchFamily="34" charset="0"/>
              </a:rPr>
              <a:t>“</a:t>
            </a:r>
            <a:r>
              <a:rPr lang="zh-CN" altLang="en-US" sz="2600" dirty="0"/>
              <a:t>字符频率表</a:t>
            </a:r>
            <a:r>
              <a:rPr lang="zh-CN" altLang="en-US" sz="2600" dirty="0">
                <a:latin typeface="Arial" panose="020B0604020202020204" pitchFamily="34" charset="0"/>
              </a:rPr>
              <a:t>”</a:t>
            </a:r>
            <a:r>
              <a:rPr lang="zh-CN" altLang="en-US" sz="2600" dirty="0"/>
              <a:t>（</a:t>
            </a:r>
            <a:r>
              <a:rPr lang="en-US" altLang="zh-CN" sz="2600" dirty="0"/>
              <a:t>character frequency tables</a:t>
            </a:r>
            <a:r>
              <a:rPr lang="zh-CN" altLang="en-US" sz="2600" dirty="0"/>
              <a:t>）来帮助破解。</a:t>
            </a:r>
          </a:p>
          <a:p>
            <a:pPr eaLnBrk="1" hangingPunct="1"/>
            <a:r>
              <a:rPr lang="zh-CN" altLang="en-US" sz="2600" dirty="0"/>
              <a:t>简言之，这个破解方法就是暴力法，把所有的密码组合都试一次，来得到正确的结果。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p:cNvSpPr>
            <a:spLocks noGrp="1" noChangeArrowheads="1"/>
          </p:cNvSpPr>
          <p:nvPr>
            <p:ph type="title"/>
          </p:nvPr>
        </p:nvSpPr>
        <p:spPr/>
        <p:txBody>
          <a:bodyPr/>
          <a:lstStyle/>
          <a:p>
            <a:pPr eaLnBrk="1" hangingPunct="1"/>
            <a:r>
              <a:rPr lang="en-US" altLang="zh-CN">
                <a:latin typeface="Arial" panose="020B0604020202020204" pitchFamily="34" charset="0"/>
              </a:rPr>
              <a:t>“</a:t>
            </a:r>
            <a:r>
              <a:rPr lang="zh-CN" altLang="en-US"/>
              <a:t>外挂模块</a:t>
            </a:r>
            <a:r>
              <a:rPr lang="zh-CN" altLang="en-US">
                <a:latin typeface="Arial" panose="020B0604020202020204" pitchFamily="34" charset="0"/>
              </a:rPr>
              <a:t>”</a:t>
            </a:r>
            <a:r>
              <a:rPr lang="zh-CN" altLang="en-US"/>
              <a:t>破解模式</a:t>
            </a:r>
          </a:p>
        </p:txBody>
      </p:sp>
      <p:sp>
        <p:nvSpPr>
          <p:cNvPr id="74758" name="Rectangle 3"/>
          <p:cNvSpPr>
            <a:spLocks noGrp="1" noChangeArrowheads="1"/>
          </p:cNvSpPr>
          <p:nvPr>
            <p:ph type="body" idx="1"/>
          </p:nvPr>
        </p:nvSpPr>
        <p:spPr/>
        <p:txBody>
          <a:bodyPr/>
          <a:lstStyle/>
          <a:p>
            <a:pPr eaLnBrk="1" hangingPunct="1">
              <a:lnSpc>
                <a:spcPct val="90000"/>
              </a:lnSpc>
            </a:pPr>
            <a:r>
              <a:rPr lang="zh-CN" altLang="en-US" dirty="0"/>
              <a:t>这个破解模式是让使用者可以自己用</a:t>
            </a:r>
            <a:r>
              <a:rPr lang="en-US" altLang="zh-CN" dirty="0"/>
              <a:t>C</a:t>
            </a:r>
            <a:r>
              <a:rPr lang="zh-CN" altLang="en-US" dirty="0"/>
              <a:t>编写一些</a:t>
            </a:r>
            <a:r>
              <a:rPr lang="zh-CN" altLang="en-US" dirty="0">
                <a:latin typeface="Arial" panose="020B0604020202020204" pitchFamily="34" charset="0"/>
              </a:rPr>
              <a:t>“</a:t>
            </a:r>
            <a:r>
              <a:rPr lang="zh-CN" altLang="en-US" dirty="0"/>
              <a:t>破解模块程序</a:t>
            </a:r>
            <a:r>
              <a:rPr lang="zh-CN" altLang="en-US" dirty="0">
                <a:latin typeface="Arial" panose="020B0604020202020204" pitchFamily="34" charset="0"/>
              </a:rPr>
              <a:t>”</a:t>
            </a:r>
            <a:r>
              <a:rPr lang="zh-CN" altLang="en-US" dirty="0"/>
              <a:t>，然后，挂在</a:t>
            </a:r>
            <a:r>
              <a:rPr lang="en-US" altLang="zh-CN" dirty="0"/>
              <a:t>John</a:t>
            </a:r>
            <a:r>
              <a:rPr lang="zh-CN" altLang="en-US" dirty="0"/>
              <a:t>里面来使用。</a:t>
            </a:r>
          </a:p>
          <a:p>
            <a:pPr eaLnBrk="1" hangingPunct="1">
              <a:lnSpc>
                <a:spcPct val="90000"/>
              </a:lnSpc>
            </a:pPr>
            <a:r>
              <a:rPr lang="zh-CN" altLang="en-US" dirty="0"/>
              <a:t>其实所谓的</a:t>
            </a:r>
            <a:r>
              <a:rPr lang="zh-CN" altLang="en-US" dirty="0">
                <a:latin typeface="Arial" panose="020B0604020202020204" pitchFamily="34" charset="0"/>
              </a:rPr>
              <a:t>“</a:t>
            </a:r>
            <a:r>
              <a:rPr lang="zh-CN" altLang="en-US" dirty="0"/>
              <a:t>破解模块程序</a:t>
            </a:r>
            <a:r>
              <a:rPr lang="zh-CN" altLang="en-US" dirty="0">
                <a:latin typeface="Arial" panose="020B0604020202020204" pitchFamily="34" charset="0"/>
              </a:rPr>
              <a:t>”</a:t>
            </a:r>
            <a:r>
              <a:rPr lang="zh-CN" altLang="en-US" dirty="0"/>
              <a:t>就是一些用</a:t>
            </a:r>
            <a:r>
              <a:rPr lang="en-US" altLang="zh-CN" dirty="0"/>
              <a:t>C</a:t>
            </a:r>
            <a:r>
              <a:rPr lang="zh-CN" altLang="en-US" dirty="0"/>
              <a:t>语言设计好的函数。他的功能就是产生一些单词来让</a:t>
            </a:r>
            <a:r>
              <a:rPr lang="en-US" altLang="zh-CN" dirty="0"/>
              <a:t>John</a:t>
            </a:r>
            <a:r>
              <a:rPr lang="zh-CN" altLang="en-US" dirty="0"/>
              <a:t>尝试破解。而在执行</a:t>
            </a:r>
            <a:r>
              <a:rPr lang="en-US" altLang="zh-CN" dirty="0"/>
              <a:t>John</a:t>
            </a:r>
            <a:r>
              <a:rPr lang="zh-CN" altLang="en-US" dirty="0"/>
              <a:t>程序时，他在加载这些</a:t>
            </a:r>
            <a:r>
              <a:rPr lang="zh-CN" altLang="en-US" dirty="0">
                <a:latin typeface="Arial" panose="020B0604020202020204" pitchFamily="34" charset="0"/>
              </a:rPr>
              <a:t>“</a:t>
            </a:r>
            <a:r>
              <a:rPr lang="zh-CN" altLang="en-US" dirty="0"/>
              <a:t>破解模块程序</a:t>
            </a:r>
            <a:r>
              <a:rPr lang="zh-CN" altLang="en-US" dirty="0">
                <a:latin typeface="Arial" panose="020B0604020202020204" pitchFamily="34" charset="0"/>
              </a:rPr>
              <a:t>”</a:t>
            </a:r>
            <a:r>
              <a:rPr lang="zh-CN" altLang="en-US" dirty="0"/>
              <a:t>时会自动编译这些</a:t>
            </a:r>
            <a:r>
              <a:rPr lang="en-US" altLang="zh-CN" dirty="0"/>
              <a:t>C</a:t>
            </a:r>
            <a:r>
              <a:rPr lang="zh-CN" altLang="en-US" dirty="0"/>
              <a:t>函数来使用。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2"/>
          <p:cNvSpPr>
            <a:spLocks noGrp="1" noChangeArrowheads="1"/>
          </p:cNvSpPr>
          <p:nvPr>
            <p:ph type="title"/>
          </p:nvPr>
        </p:nvSpPr>
        <p:spPr/>
        <p:txBody>
          <a:bodyPr/>
          <a:lstStyle/>
          <a:p>
            <a:pPr eaLnBrk="1" hangingPunct="1"/>
            <a:r>
              <a:rPr lang="en-US" altLang="zh-CN"/>
              <a:t>XIT</a:t>
            </a:r>
          </a:p>
        </p:txBody>
      </p:sp>
      <p:sp>
        <p:nvSpPr>
          <p:cNvPr id="75782" name="Rectangle 3"/>
          <p:cNvSpPr>
            <a:spLocks noGrp="1" noChangeArrowheads="1"/>
          </p:cNvSpPr>
          <p:nvPr>
            <p:ph type="body" idx="1"/>
          </p:nvPr>
        </p:nvSpPr>
        <p:spPr>
          <a:xfrm>
            <a:off x="631825" y="1816100"/>
            <a:ext cx="7900988" cy="4133850"/>
          </a:xfrm>
        </p:spPr>
        <p:txBody>
          <a:bodyPr/>
          <a:lstStyle/>
          <a:p>
            <a:pPr eaLnBrk="1" hangingPunct="1">
              <a:lnSpc>
                <a:spcPct val="90000"/>
              </a:lnSpc>
            </a:pPr>
            <a:r>
              <a:rPr lang="en-US" altLang="zh-CN"/>
              <a:t> XIT</a:t>
            </a:r>
            <a:r>
              <a:rPr lang="zh-CN" altLang="en-US"/>
              <a:t>是一个执行词典攻击的</a:t>
            </a:r>
            <a:r>
              <a:rPr lang="en-US" altLang="zh-CN"/>
              <a:t>UNIX</a:t>
            </a:r>
            <a:r>
              <a:rPr lang="zh-CN" altLang="en-US"/>
              <a:t>口令破解程序。</a:t>
            </a:r>
            <a:r>
              <a:rPr lang="en-US" altLang="zh-CN"/>
              <a:t>XIT</a:t>
            </a:r>
            <a:r>
              <a:rPr lang="zh-CN" altLang="en-US"/>
              <a:t>的功能有限，因为它只能运行词典攻击，但程序很小、运行很快。</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
          <p:cNvSpPr>
            <a:spLocks noGrp="1" noChangeArrowheads="1"/>
          </p:cNvSpPr>
          <p:nvPr>
            <p:ph type="title"/>
          </p:nvPr>
        </p:nvSpPr>
        <p:spPr/>
        <p:txBody>
          <a:bodyPr/>
          <a:lstStyle/>
          <a:p>
            <a:pPr eaLnBrk="1" hangingPunct="1"/>
            <a:r>
              <a:rPr lang="en-US" altLang="zh-CN"/>
              <a:t>Slurpie</a:t>
            </a:r>
          </a:p>
        </p:txBody>
      </p:sp>
      <p:sp>
        <p:nvSpPr>
          <p:cNvPr id="76806" name="Rectangle 3"/>
          <p:cNvSpPr>
            <a:spLocks noGrp="1" noChangeArrowheads="1"/>
          </p:cNvSpPr>
          <p:nvPr>
            <p:ph type="body" idx="1"/>
          </p:nvPr>
        </p:nvSpPr>
        <p:spPr/>
        <p:txBody>
          <a:bodyPr/>
          <a:lstStyle/>
          <a:p>
            <a:pPr eaLnBrk="1" hangingPunct="1"/>
            <a:r>
              <a:rPr lang="en-US" altLang="zh-CN"/>
              <a:t>Slurpie</a:t>
            </a:r>
            <a:r>
              <a:rPr lang="zh-CN" altLang="en-US"/>
              <a:t>能执行词典攻击和定制的强行攻击，要规定所需要使用的字符数目和字符类型。</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6" name="Rectangle 4"/>
          <p:cNvSpPr>
            <a:spLocks noChangeArrowheads="1"/>
          </p:cNvSpPr>
          <p:nvPr/>
        </p:nvSpPr>
        <p:spPr bwMode="auto">
          <a:xfrm>
            <a:off x="457200" y="2565400"/>
            <a:ext cx="8229600" cy="1143000"/>
          </a:xfrm>
          <a:prstGeom prst="rect">
            <a:avLst/>
          </a:prstGeom>
          <a:noFill/>
          <a:ln w="9525">
            <a:noFill/>
            <a:miter lim="800000"/>
          </a:ln>
          <a:effectLst/>
        </p:spPr>
        <p:txBody>
          <a:bodyPr anchor="ctr"/>
          <a:lstStyle/>
          <a:p>
            <a:pPr algn="ctr"/>
            <a:r>
              <a:rPr lang="zh-CN" altLang="en-US" sz="4400" b="1" dirty="0">
                <a:solidFill>
                  <a:srgbClr val="0000FF"/>
                </a:solidFill>
                <a:ea typeface="宋体" panose="02010600030101010101" pitchFamily="2" charset="-122"/>
              </a:rPr>
              <a:t>（三）密码</a:t>
            </a:r>
            <a:r>
              <a:rPr lang="zh-CN" altLang="en-US" sz="4400" dirty="0">
                <a:solidFill>
                  <a:srgbClr val="0000FF"/>
                </a:solidFill>
              </a:rPr>
              <a:t>哈希值</a:t>
            </a:r>
            <a:r>
              <a:rPr lang="zh-CN" altLang="en-US" sz="4400" b="1" dirty="0">
                <a:solidFill>
                  <a:srgbClr val="0000FF"/>
                </a:solidFill>
                <a:ea typeface="宋体" panose="02010600030101010101" pitchFamily="2" charset="-122"/>
              </a:rPr>
              <a:t>破解</a:t>
            </a:r>
            <a:endParaRPr lang="en-US" altLang="zh-CN" sz="4400" b="1" dirty="0">
              <a:solidFill>
                <a:srgbClr val="0000FF"/>
              </a:solidFill>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
          <p:cNvSpPr>
            <a:spLocks noGrp="1" noChangeArrowheads="1"/>
          </p:cNvSpPr>
          <p:nvPr>
            <p:ph type="title"/>
          </p:nvPr>
        </p:nvSpPr>
        <p:spPr/>
        <p:txBody>
          <a:bodyPr/>
          <a:lstStyle/>
          <a:p>
            <a:pPr eaLnBrk="1" hangingPunct="1"/>
            <a:r>
              <a:rPr lang="en-US" altLang="zh-CN" dirty="0"/>
              <a:t>cmd5</a:t>
            </a:r>
          </a:p>
        </p:txBody>
      </p:sp>
      <p:sp>
        <p:nvSpPr>
          <p:cNvPr id="76806" name="Rectangle 3"/>
          <p:cNvSpPr>
            <a:spLocks noGrp="1" noChangeArrowheads="1"/>
          </p:cNvSpPr>
          <p:nvPr>
            <p:ph type="body" idx="1"/>
          </p:nvPr>
        </p:nvSpPr>
        <p:spPr>
          <a:xfrm>
            <a:off x="592138" y="1335088"/>
            <a:ext cx="7772400" cy="4114800"/>
          </a:xfrm>
        </p:spPr>
        <p:txBody>
          <a:bodyPr/>
          <a:lstStyle/>
          <a:p>
            <a:pPr eaLnBrk="1" hangingPunct="1"/>
            <a:r>
              <a:rPr lang="en-US" altLang="zh-CN" dirty="0"/>
              <a:t>cmd5</a:t>
            </a:r>
            <a:r>
              <a:rPr lang="zh-CN" altLang="zh-CN" dirty="0"/>
              <a:t>（</a:t>
            </a:r>
            <a:r>
              <a:rPr lang="en-US" altLang="zh-CN" dirty="0"/>
              <a:t>http://www.cmd5.com/</a:t>
            </a:r>
            <a:r>
              <a:rPr lang="zh-CN" altLang="zh-CN" dirty="0"/>
              <a:t>）是一个</a:t>
            </a:r>
            <a:r>
              <a:rPr lang="en-US" altLang="zh-CN" dirty="0"/>
              <a:t>MD5</a:t>
            </a:r>
            <a:r>
              <a:rPr lang="zh-CN" altLang="zh-CN" dirty="0"/>
              <a:t>和</a:t>
            </a:r>
            <a:r>
              <a:rPr lang="en-US" altLang="zh-CN" dirty="0"/>
              <a:t>SHA1</a:t>
            </a:r>
            <a:r>
              <a:rPr lang="zh-CN" altLang="zh-CN" dirty="0"/>
              <a:t>散列值在线破解的网站，拥有全世界最大的数据库，完全收录</a:t>
            </a:r>
            <a:r>
              <a:rPr lang="en-US" altLang="zh-CN" dirty="0"/>
              <a:t>1-6</a:t>
            </a:r>
            <a:r>
              <a:rPr lang="zh-CN" altLang="zh-CN" dirty="0"/>
              <a:t>位大小写字母</a:t>
            </a:r>
            <a:r>
              <a:rPr lang="en-US" altLang="zh-CN" dirty="0"/>
              <a:t>+</a:t>
            </a:r>
            <a:r>
              <a:rPr lang="zh-CN" altLang="zh-CN" dirty="0"/>
              <a:t>数字</a:t>
            </a:r>
            <a:r>
              <a:rPr lang="en-US" altLang="zh-CN" dirty="0"/>
              <a:t>+</a:t>
            </a:r>
            <a:r>
              <a:rPr lang="zh-CN" altLang="zh-CN" dirty="0"/>
              <a:t>特殊字符、</a:t>
            </a:r>
            <a:r>
              <a:rPr lang="en-US" altLang="zh-CN" dirty="0"/>
              <a:t>7</a:t>
            </a:r>
            <a:r>
              <a:rPr lang="zh-CN" altLang="zh-CN" dirty="0"/>
              <a:t>位小写字母</a:t>
            </a:r>
            <a:r>
              <a:rPr lang="en-US" altLang="zh-CN" dirty="0"/>
              <a:t>+</a:t>
            </a:r>
            <a:r>
              <a:rPr lang="zh-CN" altLang="zh-CN" dirty="0"/>
              <a:t>数字、</a:t>
            </a:r>
            <a:r>
              <a:rPr lang="en-US" altLang="zh-CN" dirty="0"/>
              <a:t>8</a:t>
            </a:r>
            <a:r>
              <a:rPr lang="zh-CN" altLang="zh-CN" dirty="0"/>
              <a:t>位小写字母和</a:t>
            </a:r>
            <a:r>
              <a:rPr lang="en-US" altLang="zh-CN" dirty="0"/>
              <a:t>8-11</a:t>
            </a:r>
            <a:r>
              <a:rPr lang="zh-CN" altLang="zh-CN" dirty="0"/>
              <a:t>位数字，部分收录了</a:t>
            </a:r>
            <a:r>
              <a:rPr lang="en-US" altLang="zh-CN" dirty="0"/>
              <a:t>8</a:t>
            </a:r>
            <a:r>
              <a:rPr lang="zh-CN" altLang="zh-CN" dirty="0"/>
              <a:t>位小写字母</a:t>
            </a:r>
            <a:r>
              <a:rPr lang="en-US" altLang="zh-CN" dirty="0"/>
              <a:t>+</a:t>
            </a:r>
            <a:r>
              <a:rPr lang="zh-CN" altLang="zh-CN" dirty="0"/>
              <a:t>数字，网站平均破解成功率高达</a:t>
            </a:r>
            <a:r>
              <a:rPr lang="en-US" altLang="zh-CN" dirty="0"/>
              <a:t>95%</a:t>
            </a:r>
            <a:r>
              <a:rPr lang="zh-CN" altLang="zh-CN" dirty="0"/>
              <a:t>。49ba59abbe56e057</a:t>
            </a:r>
          </a:p>
        </p:txBody>
      </p:sp>
      <p:pic>
        <p:nvPicPr>
          <p:cNvPr id="1026" name="Picture 2" descr="crack"/>
          <p:cNvPicPr>
            <a:picLocks noChangeAspect="1" noChangeArrowheads="1"/>
          </p:cNvPicPr>
          <p:nvPr/>
        </p:nvPicPr>
        <p:blipFill>
          <a:blip r:embed="rId2" cstate="print"/>
          <a:srcRect/>
          <a:stretch>
            <a:fillRect/>
          </a:stretch>
        </p:blipFill>
        <p:spPr bwMode="auto">
          <a:xfrm>
            <a:off x="2412365" y="4365625"/>
            <a:ext cx="5270500" cy="3571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strVal val="#ppt_w*0.70"/>
                                          </p:val>
                                        </p:tav>
                                        <p:tav tm="100000">
                                          <p:val>
                                            <p:strVal val="#ppt_w"/>
                                          </p:val>
                                        </p:tav>
                                      </p:tavLst>
                                    </p:anim>
                                    <p:anim calcmode="lin" valueType="num">
                                      <p:cBhvr>
                                        <p:cTn id="8" dur="1000" fill="hold"/>
                                        <p:tgtEl>
                                          <p:spTgt spid="1026"/>
                                        </p:tgtEl>
                                        <p:attrNameLst>
                                          <p:attrName>ppt_h</p:attrName>
                                        </p:attrNameLst>
                                      </p:cBhvr>
                                      <p:tavLst>
                                        <p:tav tm="0">
                                          <p:val>
                                            <p:strVal val="#ppt_h"/>
                                          </p:val>
                                        </p:tav>
                                        <p:tav tm="100000">
                                          <p:val>
                                            <p:strVal val="#ppt_h"/>
                                          </p:val>
                                        </p:tav>
                                      </p:tavLst>
                                    </p:anim>
                                    <p:animEffect transition="in" filter="fade">
                                      <p:cBhvr>
                                        <p:cTn id="9"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9288" y="1316038"/>
            <a:ext cx="7772400" cy="4114800"/>
          </a:xfrm>
        </p:spPr>
        <p:txBody>
          <a:bodyPr/>
          <a:lstStyle/>
          <a:p>
            <a:r>
              <a:rPr lang="en-US" altLang="zh-CN" dirty="0"/>
              <a:t>MD5Crack(http://md5crack.adintr.com)</a:t>
            </a:r>
            <a:r>
              <a:rPr lang="zh-CN" altLang="zh-CN" dirty="0"/>
              <a:t>是一个离线的</a:t>
            </a:r>
            <a:r>
              <a:rPr lang="en-US" altLang="zh-CN" dirty="0"/>
              <a:t>MD5</a:t>
            </a:r>
            <a:r>
              <a:rPr lang="zh-CN" altLang="zh-CN" dirty="0"/>
              <a:t>密码暴力破解软件，具有破解速度快，支持批量破解，保存进度和多线程的特点。</a:t>
            </a:r>
            <a:endParaRPr lang="zh-CN" altLang="en-US" dirty="0"/>
          </a:p>
        </p:txBody>
      </p:sp>
      <p:sp>
        <p:nvSpPr>
          <p:cNvPr id="3" name="标题 2"/>
          <p:cNvSpPr>
            <a:spLocks noGrp="1"/>
          </p:cNvSpPr>
          <p:nvPr>
            <p:ph type="title"/>
          </p:nvPr>
        </p:nvSpPr>
        <p:spPr/>
        <p:txBody>
          <a:bodyPr/>
          <a:lstStyle/>
          <a:p>
            <a:r>
              <a:rPr lang="en-US" altLang="zh-CN" dirty="0"/>
              <a:t>MD5Crack</a:t>
            </a:r>
            <a:endParaRPr lang="zh-CN" altLang="en-US" dirty="0"/>
          </a:p>
        </p:txBody>
      </p:sp>
      <p:pic>
        <p:nvPicPr>
          <p:cNvPr id="2050" name="Picture 2" descr="md5crack"/>
          <p:cNvPicPr>
            <a:picLocks noChangeAspect="1" noChangeArrowheads="1"/>
          </p:cNvPicPr>
          <p:nvPr/>
        </p:nvPicPr>
        <p:blipFill>
          <a:blip r:embed="rId2" cstate="print"/>
          <a:srcRect/>
          <a:stretch>
            <a:fillRect/>
          </a:stretch>
        </p:blipFill>
        <p:spPr bwMode="auto">
          <a:xfrm>
            <a:off x="1933575" y="2139950"/>
            <a:ext cx="5276850" cy="4054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strVal val="#ppt_w*0.70"/>
                                          </p:val>
                                        </p:tav>
                                        <p:tav tm="100000">
                                          <p:val>
                                            <p:strVal val="#ppt_w"/>
                                          </p:val>
                                        </p:tav>
                                      </p:tavLst>
                                    </p:anim>
                                    <p:anim calcmode="lin" valueType="num">
                                      <p:cBhvr>
                                        <p:cTn id="8" dur="1000" fill="hold"/>
                                        <p:tgtEl>
                                          <p:spTgt spid="2050"/>
                                        </p:tgtEl>
                                        <p:attrNameLst>
                                          <p:attrName>ppt_h</p:attrName>
                                        </p:attrNameLst>
                                      </p:cBhvr>
                                      <p:tavLst>
                                        <p:tav tm="0">
                                          <p:val>
                                            <p:strVal val="#ppt_h"/>
                                          </p:val>
                                        </p:tav>
                                        <p:tav tm="100000">
                                          <p:val>
                                            <p:strVal val="#ppt_h"/>
                                          </p:val>
                                        </p:tav>
                                      </p:tavLst>
                                    </p:anim>
                                    <p:animEffect transition="in" filter="fade">
                                      <p:cBhvr>
                                        <p:cTn id="9"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Bulk SHA1</a:t>
            </a:r>
            <a:r>
              <a:rPr lang="zh-CN" altLang="zh-CN" dirty="0"/>
              <a:t>密码破解器是一个命令行版本的</a:t>
            </a:r>
            <a:r>
              <a:rPr lang="en-US" altLang="zh-CN" dirty="0"/>
              <a:t>SHA1</a:t>
            </a:r>
            <a:r>
              <a:rPr lang="zh-CN" altLang="zh-CN" dirty="0"/>
              <a:t>密码破解工具，它能够自定义密码字典并且一次破解多个哈希值。</a:t>
            </a:r>
            <a:endParaRPr lang="zh-CN" altLang="en-US" dirty="0"/>
          </a:p>
        </p:txBody>
      </p:sp>
      <p:sp>
        <p:nvSpPr>
          <p:cNvPr id="3" name="标题 2"/>
          <p:cNvSpPr>
            <a:spLocks noGrp="1"/>
          </p:cNvSpPr>
          <p:nvPr>
            <p:ph type="title"/>
          </p:nvPr>
        </p:nvSpPr>
        <p:spPr/>
        <p:txBody>
          <a:bodyPr/>
          <a:lstStyle/>
          <a:p>
            <a:r>
              <a:rPr lang="en-US" altLang="zh-CN" dirty="0"/>
              <a:t>Bulk SHA1</a:t>
            </a:r>
            <a:endParaRPr lang="zh-CN" altLang="en-US" dirty="0"/>
          </a:p>
        </p:txBody>
      </p:sp>
      <p:pic>
        <p:nvPicPr>
          <p:cNvPr id="3074" name="Picture 2" descr="sha1crack"/>
          <p:cNvPicPr>
            <a:picLocks noChangeAspect="1" noChangeArrowheads="1"/>
          </p:cNvPicPr>
          <p:nvPr/>
        </p:nvPicPr>
        <p:blipFill>
          <a:blip r:embed="rId2" cstate="print"/>
          <a:srcRect/>
          <a:stretch>
            <a:fillRect/>
          </a:stretch>
        </p:blipFill>
        <p:spPr bwMode="auto">
          <a:xfrm>
            <a:off x="2079625" y="2994025"/>
            <a:ext cx="5270500" cy="51546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1000" fill="hold"/>
                                        <p:tgtEl>
                                          <p:spTgt spid="3074"/>
                                        </p:tgtEl>
                                        <p:attrNameLst>
                                          <p:attrName>ppt_w</p:attrName>
                                        </p:attrNameLst>
                                      </p:cBhvr>
                                      <p:tavLst>
                                        <p:tav tm="0">
                                          <p:val>
                                            <p:strVal val="#ppt_w*0.70"/>
                                          </p:val>
                                        </p:tav>
                                        <p:tav tm="100000">
                                          <p:val>
                                            <p:strVal val="#ppt_w"/>
                                          </p:val>
                                        </p:tav>
                                      </p:tavLst>
                                    </p:anim>
                                    <p:anim calcmode="lin" valueType="num">
                                      <p:cBhvr>
                                        <p:cTn id="8" dur="1000" fill="hold"/>
                                        <p:tgtEl>
                                          <p:spTgt spid="3074"/>
                                        </p:tgtEl>
                                        <p:attrNameLst>
                                          <p:attrName>ppt_h</p:attrName>
                                        </p:attrNameLst>
                                      </p:cBhvr>
                                      <p:tavLst>
                                        <p:tav tm="0">
                                          <p:val>
                                            <p:strVal val="#ppt_h"/>
                                          </p:val>
                                        </p:tav>
                                        <p:tav tm="100000">
                                          <p:val>
                                            <p:strVal val="#ppt_h"/>
                                          </p:val>
                                        </p:tav>
                                      </p:tavLst>
                                    </p:anim>
                                    <p:animEffect transition="in" filter="fade">
                                      <p:cBhvr>
                                        <p:cTn id="9"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6" name="Rectangle 4"/>
          <p:cNvSpPr>
            <a:spLocks noChangeArrowheads="1"/>
          </p:cNvSpPr>
          <p:nvPr/>
        </p:nvSpPr>
        <p:spPr bwMode="auto">
          <a:xfrm>
            <a:off x="457200" y="2565400"/>
            <a:ext cx="8229600" cy="1143000"/>
          </a:xfrm>
          <a:prstGeom prst="rect">
            <a:avLst/>
          </a:prstGeom>
          <a:noFill/>
          <a:ln w="9525">
            <a:noFill/>
            <a:miter lim="800000"/>
          </a:ln>
          <a:effectLst/>
        </p:spPr>
        <p:txBody>
          <a:bodyPr anchor="ctr"/>
          <a:lstStyle/>
          <a:p>
            <a:pPr algn="ctr"/>
            <a:r>
              <a:rPr lang="zh-CN" altLang="en-US" sz="4400" b="1" dirty="0">
                <a:solidFill>
                  <a:srgbClr val="0000FF"/>
                </a:solidFill>
                <a:ea typeface="宋体" panose="02010600030101010101" pitchFamily="2" charset="-122"/>
              </a:rPr>
              <a:t>（</a:t>
            </a:r>
            <a:r>
              <a:rPr lang="zh-CN" altLang="en-US" sz="4400" dirty="0">
                <a:solidFill>
                  <a:srgbClr val="0000FF"/>
                </a:solidFill>
              </a:rPr>
              <a:t>四</a:t>
            </a:r>
            <a:r>
              <a:rPr lang="zh-CN" altLang="en-US" sz="4400" b="1" dirty="0">
                <a:solidFill>
                  <a:srgbClr val="0000FF"/>
                </a:solidFill>
                <a:ea typeface="宋体" panose="02010600030101010101" pitchFamily="2" charset="-122"/>
              </a:rPr>
              <a:t>）</a:t>
            </a:r>
            <a:r>
              <a:rPr lang="zh-CN" altLang="en-US" sz="4400" b="1" dirty="0">
                <a:solidFill>
                  <a:srgbClr val="0000FF"/>
                </a:solidFill>
                <a:latin typeface="Times New Roman" panose="02020603050405020304" pitchFamily="18" charset="0"/>
                <a:ea typeface="宋体" panose="02010600030101010101" pitchFamily="2" charset="-122"/>
              </a:rPr>
              <a:t>常用</a:t>
            </a:r>
            <a:r>
              <a:rPr lang="zh-CN" altLang="en-US" sz="4400" b="1" dirty="0">
                <a:solidFill>
                  <a:srgbClr val="0000FF"/>
                </a:solidFill>
                <a:ea typeface="宋体" panose="02010600030101010101" pitchFamily="2" charset="-122"/>
              </a:rPr>
              <a:t>文件密码破解</a:t>
            </a:r>
            <a:endParaRPr lang="en-US" altLang="zh-CN" sz="4400" b="1" dirty="0">
              <a:solidFill>
                <a:srgbClr val="0000FF"/>
              </a:solidFill>
              <a:ea typeface="宋体" panose="02010600030101010101" pitchFamily="2" charset="-122"/>
            </a:endParaRPr>
          </a:p>
        </p:txBody>
      </p:sp>
    </p:spTree>
  </p:cSld>
  <p:clrMapOvr>
    <a:masterClrMapping/>
  </p:clrMapOvr>
</p:sld>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8616</Words>
  <Application>Microsoft Office PowerPoint</Application>
  <PresentationFormat>全屏显示(4:3)</PresentationFormat>
  <Paragraphs>571</Paragraphs>
  <Slides>125</Slides>
  <Notes>26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125</vt:i4>
      </vt:variant>
    </vt:vector>
  </HeadingPairs>
  <TitlesOfParts>
    <vt:vector size="135" baseType="lpstr">
      <vt:lpstr>黑体</vt:lpstr>
      <vt:lpstr>楷体_GB2312</vt:lpstr>
      <vt:lpstr>隶书</vt:lpstr>
      <vt:lpstr>宋体</vt:lpstr>
      <vt:lpstr>Arial</vt:lpstr>
      <vt:lpstr>Tahoma</vt:lpstr>
      <vt:lpstr>Times New Roman</vt:lpstr>
      <vt:lpstr>Verdana</vt:lpstr>
      <vt:lpstr>Wingdings</vt:lpstr>
      <vt:lpstr>1_Blends</vt:lpstr>
      <vt:lpstr>   身份认证、口令攻击技术与防御</vt:lpstr>
      <vt:lpstr>内容提纲</vt:lpstr>
      <vt:lpstr>身份认证方式</vt:lpstr>
      <vt:lpstr>哪些场合需要口令？</vt:lpstr>
      <vt:lpstr>口令</vt:lpstr>
      <vt:lpstr>口令分类</vt:lpstr>
      <vt:lpstr>（一） 静态口令</vt:lpstr>
      <vt:lpstr>静态口令</vt:lpstr>
      <vt:lpstr>静态口令面临的安全威胁</vt:lpstr>
      <vt:lpstr>口令攻击的方法</vt:lpstr>
      <vt:lpstr>口令攻击的方法（cont.）</vt:lpstr>
      <vt:lpstr>口令规则与弱口令</vt:lpstr>
      <vt:lpstr>字典档（字典攻击）</vt:lpstr>
      <vt:lpstr>字典攻击</vt:lpstr>
      <vt:lpstr>字典攻击(2)</vt:lpstr>
      <vt:lpstr>字典攻击(3)</vt:lpstr>
      <vt:lpstr>字典攻击(4)</vt:lpstr>
      <vt:lpstr>工具使用：黑客字典的生成</vt:lpstr>
      <vt:lpstr>暴力破解</vt:lpstr>
      <vt:lpstr>暴力破解</vt:lpstr>
      <vt:lpstr>暴力破解(2)</vt:lpstr>
      <vt:lpstr>暴力破解(3)</vt:lpstr>
      <vt:lpstr>暴力破解(4)</vt:lpstr>
      <vt:lpstr>暴力破解(5)</vt:lpstr>
      <vt:lpstr>组合攻击</vt:lpstr>
      <vt:lpstr>组合攻击(2)</vt:lpstr>
      <vt:lpstr>主要攻击方法比较</vt:lpstr>
      <vt:lpstr>其它的攻击方式</vt:lpstr>
      <vt:lpstr>社会工程学</vt:lpstr>
      <vt:lpstr>社会工程学(2)</vt:lpstr>
      <vt:lpstr>偷窥</vt:lpstr>
      <vt:lpstr>搜索垃圾箱</vt:lpstr>
      <vt:lpstr>口令蠕虫</vt:lpstr>
      <vt:lpstr>口令蠕虫（2）</vt:lpstr>
      <vt:lpstr>特洛伊木马</vt:lpstr>
      <vt:lpstr>网络监听</vt:lpstr>
      <vt:lpstr>重放</vt:lpstr>
      <vt:lpstr>（二）动态口令</vt:lpstr>
      <vt:lpstr>动态口令</vt:lpstr>
      <vt:lpstr>动态口令分类</vt:lpstr>
      <vt:lpstr>动态口令认证过程</vt:lpstr>
      <vt:lpstr>动态口令认证过程</vt:lpstr>
      <vt:lpstr>动态口令认证过程</vt:lpstr>
      <vt:lpstr>动态口令认证过程</vt:lpstr>
      <vt:lpstr>动态口令认证过程</vt:lpstr>
      <vt:lpstr>动态口令的安全性</vt:lpstr>
      <vt:lpstr>动态口令的安全性</vt:lpstr>
      <vt:lpstr>内容提要</vt:lpstr>
      <vt:lpstr>（一）Windows密码破解</vt:lpstr>
      <vt:lpstr>Windows密码：安全策略</vt:lpstr>
      <vt:lpstr>Windows密码： SAM文件</vt:lpstr>
      <vt:lpstr>Windows密码： SAM密码表示</vt:lpstr>
      <vt:lpstr>Windows的口令文件</vt:lpstr>
      <vt:lpstr>Windows的口令文件(2)</vt:lpstr>
      <vt:lpstr>Windows的口令文件(3)</vt:lpstr>
      <vt:lpstr>Windows的口令文件(4)</vt:lpstr>
      <vt:lpstr>Windows的口令文件(5)</vt:lpstr>
      <vt:lpstr>Windows的口令文件(6)</vt:lpstr>
      <vt:lpstr>Windows的口令文件(7)</vt:lpstr>
      <vt:lpstr>Windows NT, 2000口令攻击</vt:lpstr>
      <vt:lpstr>Windows XP, 2003口令攻击</vt:lpstr>
      <vt:lpstr>Windows XP, 2003口令攻击（2）</vt:lpstr>
      <vt:lpstr>提取SAM文件进行破解</vt:lpstr>
      <vt:lpstr>用备份的SAM文件替换当前SAM文件</vt:lpstr>
      <vt:lpstr>使用口令修改软件(1)</vt:lpstr>
      <vt:lpstr>使用口令修改软件（2）</vt:lpstr>
      <vt:lpstr>替换屏保程序(1)</vt:lpstr>
      <vt:lpstr>替换屏保程序（2）</vt:lpstr>
      <vt:lpstr>工具使用：暴力破解+字典</vt:lpstr>
      <vt:lpstr>工具使用：暴力破解+字典</vt:lpstr>
      <vt:lpstr>系统口令破解软件</vt:lpstr>
      <vt:lpstr>（一）Cain：导入口令文件 </vt:lpstr>
      <vt:lpstr>（一）Cain：导入口令文件</vt:lpstr>
      <vt:lpstr>（一）Cain：口令破解</vt:lpstr>
      <vt:lpstr>（二）Pwdump4：获取SAM</vt:lpstr>
      <vt:lpstr>（二）Pwdump4：使用方法</vt:lpstr>
      <vt:lpstr>（三）LC5：导入密码表示</vt:lpstr>
      <vt:lpstr>（三）LC5：密码破解</vt:lpstr>
      <vt:lpstr>（二）Unix密码破解</vt:lpstr>
      <vt:lpstr>Unix/Linux系统口令文件</vt:lpstr>
      <vt:lpstr>Unix的口令文件</vt:lpstr>
      <vt:lpstr>Unix的口令文件</vt:lpstr>
      <vt:lpstr>Unix口令破解程序</vt:lpstr>
      <vt:lpstr>Crack</vt:lpstr>
      <vt:lpstr>Crack工具介绍</vt:lpstr>
      <vt:lpstr>Crack工具介绍(2)</vt:lpstr>
      <vt:lpstr>John The Ripper</vt:lpstr>
      <vt:lpstr>John The Ripper(2)</vt:lpstr>
      <vt:lpstr>“字典文件”破解模式</vt:lpstr>
      <vt:lpstr>“简单”破解模式</vt:lpstr>
      <vt:lpstr>“增强”破解模式</vt:lpstr>
      <vt:lpstr>“外挂模块”破解模式</vt:lpstr>
      <vt:lpstr>XIT</vt:lpstr>
      <vt:lpstr>Slurpie</vt:lpstr>
      <vt:lpstr>PowerPoint 演示文稿</vt:lpstr>
      <vt:lpstr>cmd5</vt:lpstr>
      <vt:lpstr>MD5Crack</vt:lpstr>
      <vt:lpstr>Bulk SHA1</vt:lpstr>
      <vt:lpstr>PowerPoint 演示文稿</vt:lpstr>
      <vt:lpstr>（1）Office文件口令破解</vt:lpstr>
      <vt:lpstr>（1）Office文件口令破解</vt:lpstr>
      <vt:lpstr>（2）存档文件口令破解</vt:lpstr>
      <vt:lpstr>（2）存档文件口令破解</vt:lpstr>
      <vt:lpstr>（3）PDF文件口令破解</vt:lpstr>
      <vt:lpstr>PowerPoint 演示文稿</vt:lpstr>
      <vt:lpstr>网络应用口令</vt:lpstr>
      <vt:lpstr>各种网络服务/应用的口令破解 </vt:lpstr>
      <vt:lpstr>Brutus</vt:lpstr>
      <vt:lpstr>远程口令攻击</vt:lpstr>
      <vt:lpstr>远程口令攻击（2）</vt:lpstr>
      <vt:lpstr>跨域拓展攻击</vt:lpstr>
      <vt:lpstr>PowerPoint 演示文稿</vt:lpstr>
      <vt:lpstr>工具使用：口令监听</vt:lpstr>
      <vt:lpstr>PowerPoint 演示文稿</vt:lpstr>
      <vt:lpstr>中国人口令特点</vt:lpstr>
      <vt:lpstr>中国人口令特点</vt:lpstr>
      <vt:lpstr>中国人口令特点</vt:lpstr>
      <vt:lpstr>中国人口令特点</vt:lpstr>
      <vt:lpstr>内容提要</vt:lpstr>
      <vt:lpstr>（一）强壮的密码策略</vt:lpstr>
      <vt:lpstr>（二）用户意识</vt:lpstr>
      <vt:lpstr>（三）密码过滤软件</vt:lpstr>
      <vt:lpstr>（四）保护密码文件</vt:lpstr>
      <vt:lpstr>（五）其它</vt:lpstr>
      <vt:lpstr>作业</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John</cp:lastModifiedBy>
  <cp:revision>1441</cp:revision>
  <dcterms:created xsi:type="dcterms:W3CDTF">2004-07-10T13:16:00Z</dcterms:created>
  <dcterms:modified xsi:type="dcterms:W3CDTF">2022-11-04T01:37:08Z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